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3" r:id="rId3"/>
    <p:sldId id="305" r:id="rId4"/>
    <p:sldId id="306" r:id="rId5"/>
    <p:sldId id="261" r:id="rId6"/>
    <p:sldId id="308" r:id="rId7"/>
    <p:sldId id="258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307" r:id="rId16"/>
    <p:sldId id="271" r:id="rId17"/>
    <p:sldId id="272" r:id="rId18"/>
    <p:sldId id="273" r:id="rId19"/>
    <p:sldId id="274" r:id="rId20"/>
    <p:sldId id="275" r:id="rId21"/>
    <p:sldId id="309" r:id="rId22"/>
    <p:sldId id="276" r:id="rId23"/>
    <p:sldId id="277" r:id="rId24"/>
    <p:sldId id="278" r:id="rId25"/>
    <p:sldId id="280" r:id="rId26"/>
    <p:sldId id="281" r:id="rId27"/>
    <p:sldId id="300" r:id="rId28"/>
    <p:sldId id="301" r:id="rId29"/>
    <p:sldId id="310" r:id="rId30"/>
    <p:sldId id="302" r:id="rId3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9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69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20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7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959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7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940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6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14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25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8-9-2019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202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5794"/>
            <a:ext cx="10515600" cy="33139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83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1pPr>
            <a:lvl2pPr marL="8001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3pPr>
            <a:lvl4pPr marL="16573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4pPr>
            <a:lvl5pPr marL="21145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32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7767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646947"/>
            <a:ext cx="10515600" cy="344270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04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64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8-9-2019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66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18"/>
          <a:stretch/>
        </p:blipFill>
        <p:spPr>
          <a:xfrm>
            <a:off x="-1" y="78"/>
            <a:ext cx="12192139" cy="11166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6159"/>
            <a:ext cx="10515600" cy="4230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4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ABDA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1D1FB-DE89-4544-AD14-F50B0210E1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Basis Nederlands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62BF011-28EB-478B-8F61-2CB6C8A79D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Ilse Kloet </a:t>
            </a:r>
          </a:p>
        </p:txBody>
      </p:sp>
    </p:spTree>
    <p:extLst>
      <p:ext uri="{BB962C8B-B14F-4D97-AF65-F5344CB8AC3E}">
        <p14:creationId xmlns:p14="http://schemas.microsoft.com/office/powerpoint/2010/main" val="14375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Persoonsvorm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nl-NL" sz="2000" dirty="0"/>
              <a:t>De persoonsvorm vind je door van de zin een vraagzin te </a:t>
            </a:r>
          </a:p>
          <a:p>
            <a:pPr>
              <a:buFontTx/>
              <a:buNone/>
              <a:defRPr/>
            </a:pPr>
            <a:r>
              <a:rPr lang="nl-NL" sz="2000" dirty="0"/>
              <a:t>maken. De persoonsvorm komt dan vooraan te staan:</a:t>
            </a:r>
          </a:p>
          <a:p>
            <a:pPr marL="457200" lvl="1" indent="-457200">
              <a:buFont typeface="Arial" panose="020B0604020202020204" pitchFamily="34" charset="0"/>
              <a:buNone/>
              <a:defRPr/>
            </a:pPr>
            <a:endParaRPr lang="nl-NL" sz="2000" b="1" u="sng" dirty="0"/>
          </a:p>
          <a:p>
            <a:pPr marL="0" indent="0">
              <a:buFontTx/>
              <a:buNone/>
              <a:defRPr/>
            </a:pPr>
            <a:r>
              <a:rPr lang="nl-NL" sz="2000" dirty="0"/>
              <a:t>Hij </a:t>
            </a:r>
            <a:r>
              <a:rPr lang="nl-NL" sz="2000" b="1" dirty="0"/>
              <a:t>zit</a:t>
            </a:r>
            <a:r>
              <a:rPr lang="nl-NL" sz="2000" dirty="0"/>
              <a:t> op school		</a:t>
            </a:r>
          </a:p>
          <a:p>
            <a:pPr marL="0" indent="0">
              <a:buFontTx/>
              <a:buNone/>
              <a:defRPr/>
            </a:pPr>
            <a:r>
              <a:rPr lang="nl-NL" sz="2000" b="1" dirty="0"/>
              <a:t>Zit</a:t>
            </a:r>
            <a:r>
              <a:rPr lang="nl-NL" sz="2000" dirty="0"/>
              <a:t> hij op school?</a:t>
            </a:r>
          </a:p>
          <a:p>
            <a:pPr marL="0" indent="0">
              <a:buFontTx/>
              <a:buNone/>
              <a:defRPr/>
            </a:pPr>
            <a:endParaRPr lang="nl-NL" sz="2000" dirty="0"/>
          </a:p>
          <a:p>
            <a:pPr marL="0" indent="0">
              <a:buFontTx/>
              <a:buNone/>
              <a:defRPr/>
            </a:pPr>
            <a:r>
              <a:rPr lang="nl-NL" sz="2000" dirty="0"/>
              <a:t>Je </a:t>
            </a:r>
            <a:r>
              <a:rPr lang="nl-NL" sz="2000" b="1" dirty="0"/>
              <a:t>bent</a:t>
            </a:r>
            <a:r>
              <a:rPr lang="nl-NL" sz="2000" dirty="0"/>
              <a:t> te laat gekomen	</a:t>
            </a:r>
          </a:p>
          <a:p>
            <a:pPr marL="0" indent="0">
              <a:buFontTx/>
              <a:buNone/>
              <a:defRPr/>
            </a:pPr>
            <a:r>
              <a:rPr lang="nl-NL" sz="2000" b="1" dirty="0"/>
              <a:t>Ben</a:t>
            </a:r>
            <a:r>
              <a:rPr lang="nl-NL" sz="2000" dirty="0"/>
              <a:t> je te laat gekomen?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813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Tegenwoordige tijd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altLang="nl-NL" sz="2000" dirty="0"/>
              <a:t>Om de tegenwoordige tijd van een werkwoord te kunnen spellen,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moet je weten wat de stam van het werkwoord is. </a:t>
            </a:r>
          </a:p>
          <a:p>
            <a:pPr marL="0" indent="0">
              <a:buFontTx/>
              <a:buNone/>
            </a:pPr>
            <a:endParaRPr lang="nl-NL" altLang="nl-NL" sz="2000" b="1" dirty="0"/>
          </a:p>
          <a:p>
            <a:pPr marL="0" indent="0">
              <a:buFontTx/>
              <a:buNone/>
            </a:pPr>
            <a:r>
              <a:rPr lang="nl-NL" altLang="nl-NL" sz="2000" b="1" dirty="0"/>
              <a:t>hele werkwoord</a:t>
            </a:r>
            <a:r>
              <a:rPr lang="nl-NL" altLang="nl-NL" sz="2000" dirty="0"/>
              <a:t>	</a:t>
            </a:r>
            <a:r>
              <a:rPr lang="nl-NL" altLang="nl-NL" sz="2000" b="1" dirty="0"/>
              <a:t>stam</a:t>
            </a:r>
            <a:endParaRPr lang="nl-NL" alt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dansen			dans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klimmen		klim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leiden			leid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9778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Tegenwoordige tijd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altLang="nl-NL" sz="2000" dirty="0"/>
              <a:t>De persoonsvorm in de tegenwoordige tijd enkelvoud is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gelijk aan de stam…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 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1. wanneer het onderwerp ik is: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ik dans, ik klim, ik leid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 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2. wanneer jij als onderwerp achter de persoonsvorm staat: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dans jij, klim jij, leid jij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8583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Tegenwoordige tijd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altLang="nl-NL" sz="2000" dirty="0"/>
              <a:t>In de andere gevallen komt er in het enkelvoud een t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achter de stam:</a:t>
            </a:r>
          </a:p>
          <a:p>
            <a:pPr marL="0" indent="0">
              <a:buFontTx/>
              <a:buNone/>
            </a:pPr>
            <a:endParaRPr lang="nl-NL" alt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jij danst, hij klimt, het leidt</a:t>
            </a:r>
          </a:p>
          <a:p>
            <a:pPr marL="0" indent="0">
              <a:buFontTx/>
              <a:buNone/>
            </a:pPr>
            <a:endParaRPr lang="nl-NL" alt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De persoonsvorm in de tegenwoordige tijd meervoud levert geen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problemen op, want dit is hetzelfde als het hele werkwoord:</a:t>
            </a:r>
          </a:p>
          <a:p>
            <a:pPr marL="0" indent="0">
              <a:buFontTx/>
              <a:buNone/>
            </a:pPr>
            <a:endParaRPr lang="nl-NL" alt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wij dansen, jullie klimmen, zij leiden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7523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Tegenwoordige tijd (persoonsvorm)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Ik			stam			fiets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Jij/u		stam + t			fietst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Hij/zij		stam + t			fietst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 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Wij			stam + en		fietsen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Jullie		stam + en		fietsen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Zij			stam + en		fietsen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038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7FF28-176A-42AF-A602-FCD4D790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 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8B3D02-DF1F-4271-849F-DB2137BD2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(Hebben) jij daar last van? </a:t>
            </a:r>
          </a:p>
          <a:p>
            <a:pPr marL="514350" indent="-514350">
              <a:buAutoNum type="arabicPeriod"/>
            </a:pPr>
            <a:r>
              <a:rPr lang="nl-NL" dirty="0"/>
              <a:t>Hij (dansen) vol overgave. </a:t>
            </a:r>
          </a:p>
          <a:p>
            <a:pPr marL="514350" indent="-514350">
              <a:buAutoNum type="arabicPeriod"/>
            </a:pPr>
            <a:r>
              <a:rPr lang="nl-NL" dirty="0"/>
              <a:t>Wat (vinden) zij daar eigenlijk van?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4. Niemand wist dat het zo zat. </a:t>
            </a:r>
          </a:p>
          <a:p>
            <a:pPr marL="0" indent="0">
              <a:buNone/>
            </a:pPr>
            <a:r>
              <a:rPr lang="nl-NL" dirty="0"/>
              <a:t>5. Zij gaan liever naar de bioscoop. </a:t>
            </a:r>
          </a:p>
        </p:txBody>
      </p:sp>
    </p:spTree>
    <p:extLst>
      <p:ext uri="{BB962C8B-B14F-4D97-AF65-F5344CB8AC3E}">
        <p14:creationId xmlns:p14="http://schemas.microsoft.com/office/powerpoint/2010/main" val="1976574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Verleden tijd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nl-NL" sz="2000" dirty="0"/>
              <a:t>Bij de verleden tijd wordt er onderscheid gemaakt tussen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onregelmatige en regelmatige werkwoorden.</a:t>
            </a:r>
          </a:p>
          <a:p>
            <a:pPr marL="0" indent="0">
              <a:buFontTx/>
              <a:buNone/>
              <a:defRPr/>
            </a:pPr>
            <a:endParaRPr lang="nl-NL" sz="2000" i="1" dirty="0"/>
          </a:p>
          <a:p>
            <a:pPr marL="0" indent="0">
              <a:buFontTx/>
              <a:buNone/>
              <a:defRPr/>
            </a:pPr>
            <a:r>
              <a:rPr lang="nl-NL" sz="2000" i="1" dirty="0"/>
              <a:t>Onregelmatige werkwoorden</a:t>
            </a:r>
            <a:r>
              <a:rPr lang="nl-NL" sz="2000" dirty="0"/>
              <a:t> krijgen in de verleden tijd een 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andere klinker dan in de tegenwoordige tijd.</a:t>
            </a:r>
          </a:p>
          <a:p>
            <a:pPr>
              <a:buFontTx/>
              <a:buNone/>
              <a:defRPr/>
            </a:pPr>
            <a:endParaRPr lang="nl-NL" sz="2000" dirty="0"/>
          </a:p>
          <a:p>
            <a:pPr>
              <a:buFontTx/>
              <a:buNone/>
              <a:defRPr/>
            </a:pPr>
            <a:r>
              <a:rPr lang="nl-NL" sz="2000" i="1" dirty="0"/>
              <a:t>Regelmatige werkwoorden </a:t>
            </a:r>
            <a:r>
              <a:rPr lang="nl-NL" sz="2000" dirty="0"/>
              <a:t>krijgen in de verleden</a:t>
            </a:r>
          </a:p>
          <a:p>
            <a:pPr>
              <a:buFontTx/>
              <a:buNone/>
              <a:defRPr/>
            </a:pPr>
            <a:r>
              <a:rPr lang="nl-NL" sz="2000" dirty="0"/>
              <a:t>tijd dezelfde klinker als in de tegenwoordige tijd.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0104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Verleden tijd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nl-NL" sz="2000" dirty="0"/>
              <a:t>De uitgangen in de verleden tijd van de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regelmatige werkwoorden zijn: 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– te(n) 		schaatste(n)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– de(n)		belde(n)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 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Als de laatste letter van de stam een t x k f s </a:t>
            </a:r>
            <a:r>
              <a:rPr lang="nl-NL" sz="2000" dirty="0" err="1"/>
              <a:t>ch</a:t>
            </a:r>
            <a:r>
              <a:rPr lang="nl-NL" sz="2000" dirty="0"/>
              <a:t> p is (’t ex-kofschip), 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dan komt er na de stam –te of –ten. </a:t>
            </a:r>
          </a:p>
          <a:p>
            <a:pPr>
              <a:buFontTx/>
              <a:buNone/>
              <a:defRPr/>
            </a:pPr>
            <a:endParaRPr lang="nl-NL" sz="2000" dirty="0"/>
          </a:p>
          <a:p>
            <a:pPr>
              <a:buFontTx/>
              <a:buNone/>
              <a:defRPr/>
            </a:pPr>
            <a:r>
              <a:rPr lang="nl-NL" sz="2000" dirty="0"/>
              <a:t>In alle andere gevallen is de uitgang van de verleden tijd </a:t>
            </a:r>
          </a:p>
          <a:p>
            <a:pPr>
              <a:buFontTx/>
              <a:buNone/>
              <a:defRPr/>
            </a:pPr>
            <a:r>
              <a:rPr lang="nl-NL" sz="2000" dirty="0"/>
              <a:t>–de of –den. Ook hier komt de uitgang achter de stam.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8314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Verleden tijd (persoonsvorm)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Ik			stam + te		fietste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Jij/u		stam + te		fietste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Hij/zij		stam + te		fietste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 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Wij			stam + ten		fietsten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Jullie		stam + ten		fietsten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Zij			stam + ten		fietsten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4306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Verleden tijd (persoonsvorm)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Ik			stam + de		smeerde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Jij/u		stam + de		smeerde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Hij/zij		stam + de		smeerde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 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Wij			stam + den		smeerden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Jullie		stam + den		smeerden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Zij			stam + den		smeerden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969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13C3689-232C-49DB-A4FD-1C1494F24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806"/>
            <a:ext cx="10515600" cy="3735941"/>
          </a:xfrm>
        </p:spPr>
        <p:txBody>
          <a:bodyPr/>
          <a:lstStyle/>
          <a:p>
            <a:r>
              <a:rPr lang="nl-NL" dirty="0"/>
              <a:t>Kennismaken met elkaar </a:t>
            </a:r>
          </a:p>
          <a:p>
            <a:r>
              <a:rPr lang="nl-NL" dirty="0"/>
              <a:t>Werkwoordspelling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1F5EA22-5FC3-430F-890A-1BB085A6F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Vandaag: </a:t>
            </a:r>
          </a:p>
        </p:txBody>
      </p:sp>
    </p:spTree>
    <p:extLst>
      <p:ext uri="{BB962C8B-B14F-4D97-AF65-F5344CB8AC3E}">
        <p14:creationId xmlns:p14="http://schemas.microsoft.com/office/powerpoint/2010/main" val="2250705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Verleden tijd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nl-NL" altLang="nl-NL" sz="2000" dirty="0"/>
              <a:t>Je moet goed opletten als de stam op een –f of een –s eindigt.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In zulke gevallen kan in het hele werkwoord een v of een </a:t>
            </a:r>
            <a:r>
              <a:rPr lang="nl-NL" altLang="nl-NL" sz="2000" dirty="0" err="1"/>
              <a:t>z</a:t>
            </a:r>
            <a:r>
              <a:rPr lang="nl-NL" altLang="nl-NL" sz="2000" dirty="0"/>
              <a:t> staan: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- leven		ik leef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- verhuizen 	ik verhuis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 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In de verleden tijd moet je uitgaan van die v of </a:t>
            </a:r>
            <a:r>
              <a:rPr lang="nl-NL" altLang="nl-NL" sz="2000" dirty="0" err="1"/>
              <a:t>z</a:t>
            </a:r>
            <a:r>
              <a:rPr lang="nl-NL" altLang="nl-NL" sz="2000" dirty="0"/>
              <a:t> in het hele werkwoord.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De v en de </a:t>
            </a:r>
            <a:r>
              <a:rPr lang="nl-NL" altLang="nl-NL" sz="2000" dirty="0" err="1"/>
              <a:t>z</a:t>
            </a:r>
            <a:r>
              <a:rPr lang="nl-NL" altLang="nl-NL" sz="2000" dirty="0"/>
              <a:t> staan niet in </a:t>
            </a:r>
            <a:r>
              <a:rPr lang="nl-NL" altLang="nl-NL" sz="2000" i="1" dirty="0"/>
              <a:t>’t ex-kofschip</a:t>
            </a:r>
            <a:r>
              <a:rPr lang="nl-NL" altLang="nl-NL" sz="2000" dirty="0"/>
              <a:t>, dus: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- leven		ik leefde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- verhuizen	ik verhuisde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- lozen		ik loosde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- durven		ik durfde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396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25D08-1B3A-4A9D-9959-19BD72946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 B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94BF79-9ABA-4815-8634-952A059601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Ik ga naar Parijs. </a:t>
            </a:r>
          </a:p>
          <a:p>
            <a:pPr marL="514350" indent="-514350">
              <a:buAutoNum type="arabicPeriod"/>
            </a:pPr>
            <a:r>
              <a:rPr lang="nl-NL" dirty="0"/>
              <a:t>Zij rent niet graag. </a:t>
            </a:r>
          </a:p>
          <a:p>
            <a:pPr marL="514350" indent="-514350">
              <a:buAutoNum type="arabicPeriod"/>
            </a:pPr>
            <a:r>
              <a:rPr lang="nl-NL" dirty="0"/>
              <a:t>Wij bewaren dat in een bakje. </a:t>
            </a:r>
          </a:p>
          <a:p>
            <a:pPr marL="514350" indent="-514350">
              <a:buAutoNum type="arabicPeriod"/>
            </a:pPr>
            <a:r>
              <a:rPr lang="nl-NL" dirty="0"/>
              <a:t>Hij leeft volgens eigen regels. </a:t>
            </a:r>
          </a:p>
        </p:txBody>
      </p:sp>
    </p:spTree>
    <p:extLst>
      <p:ext uri="{BB962C8B-B14F-4D97-AF65-F5344CB8AC3E}">
        <p14:creationId xmlns:p14="http://schemas.microsoft.com/office/powerpoint/2010/main" val="4038386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Voltooid deelwoord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altLang="nl-NL" sz="2000" dirty="0"/>
              <a:t>Maakt samen met de hulpwerkwoorden van tijd (hebben, zijn, worden) </a:t>
            </a:r>
          </a:p>
          <a:p>
            <a:pPr marL="0" indent="0">
              <a:buNone/>
            </a:pPr>
            <a:r>
              <a:rPr lang="nl-NL" altLang="nl-NL" sz="2000" dirty="0"/>
              <a:t>de tijd in de zin voltooid: de handeling is definitief afgelopen.</a:t>
            </a:r>
          </a:p>
          <a:p>
            <a:pPr marL="0" indent="0">
              <a:buFontTx/>
              <a:buNone/>
            </a:pPr>
            <a:endParaRPr lang="nl-NL" altLang="nl-NL" sz="2000" dirty="0"/>
          </a:p>
          <a:p>
            <a:pPr marL="0" indent="0">
              <a:buFontTx/>
              <a:buNone/>
            </a:pPr>
            <a:r>
              <a:rPr lang="nl-NL" altLang="nl-NL" sz="2000" dirty="0"/>
              <a:t>Het voltooid deelwoord van de onregelmatige werkwoorden </a:t>
            </a:r>
          </a:p>
          <a:p>
            <a:pPr marL="0" indent="0">
              <a:buFontTx/>
              <a:buNone/>
            </a:pPr>
            <a:r>
              <a:rPr lang="nl-NL" altLang="nl-NL" sz="2000" dirty="0"/>
              <a:t>zorgt niet voor problemen:</a:t>
            </a:r>
          </a:p>
          <a:p>
            <a:pPr marL="0" indent="0">
              <a:buFontTx/>
              <a:buNone/>
            </a:pPr>
            <a:endParaRPr lang="nl-NL" altLang="nl-NL" sz="2000" dirty="0"/>
          </a:p>
          <a:p>
            <a:r>
              <a:rPr lang="nl-NL" altLang="nl-NL" sz="2000" dirty="0"/>
              <a:t>klimmen	Hij heeft geklommen.</a:t>
            </a:r>
          </a:p>
          <a:p>
            <a:r>
              <a:rPr lang="nl-NL" altLang="nl-NL" sz="2000" dirty="0"/>
              <a:t>gaan	Ik ben gegaan.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1157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Voltooid deelwoord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nl-NL" sz="2000" dirty="0"/>
              <a:t>Bij regelmatige werkwoorden:</a:t>
            </a:r>
          </a:p>
          <a:p>
            <a:pPr>
              <a:buFontTx/>
              <a:buNone/>
              <a:defRPr/>
            </a:pPr>
            <a:r>
              <a:rPr lang="nl-NL" sz="2000" dirty="0"/>
              <a:t>ge + stam + </a:t>
            </a:r>
            <a:r>
              <a:rPr lang="nl-NL" sz="2000" u="sng" dirty="0"/>
              <a:t>t of d</a:t>
            </a:r>
            <a:endParaRPr lang="nl-NL" sz="2000" dirty="0"/>
          </a:p>
          <a:p>
            <a:pPr>
              <a:buFontTx/>
              <a:buNone/>
              <a:defRPr/>
            </a:pPr>
            <a:r>
              <a:rPr lang="nl-NL" sz="2000" dirty="0"/>
              <a:t>Vb. Ik heb </a:t>
            </a:r>
            <a:r>
              <a:rPr lang="nl-NL" sz="2000" i="1" dirty="0"/>
              <a:t>gefietst</a:t>
            </a:r>
            <a:r>
              <a:rPr lang="nl-NL" sz="2000" dirty="0"/>
              <a:t>. Ik heb </a:t>
            </a:r>
            <a:r>
              <a:rPr lang="nl-NL" sz="2000" i="1" dirty="0"/>
              <a:t>gebeld</a:t>
            </a:r>
            <a:r>
              <a:rPr lang="nl-NL" sz="2000" dirty="0"/>
              <a:t>.</a:t>
            </a:r>
          </a:p>
          <a:p>
            <a:pPr marL="0" indent="0">
              <a:buFontTx/>
              <a:buNone/>
              <a:defRPr/>
            </a:pPr>
            <a:endParaRPr lang="nl-NL" sz="2000" dirty="0"/>
          </a:p>
          <a:p>
            <a:pPr marL="0" indent="0">
              <a:buFontTx/>
              <a:buNone/>
              <a:defRPr/>
            </a:pPr>
            <a:r>
              <a:rPr lang="nl-NL" sz="2000" dirty="0"/>
              <a:t>Als een werkwoord in de verleden tijd een -t krijgt, 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dan eindigt het voltooid deelwoord op een –t. </a:t>
            </a:r>
          </a:p>
          <a:p>
            <a:pPr marL="0" indent="0">
              <a:buFontTx/>
              <a:buNone/>
              <a:defRPr/>
            </a:pPr>
            <a:endParaRPr lang="nl-NL" sz="2000" dirty="0"/>
          </a:p>
          <a:p>
            <a:pPr marL="0" indent="0">
              <a:buFontTx/>
              <a:buNone/>
              <a:defRPr/>
            </a:pPr>
            <a:r>
              <a:rPr lang="nl-NL" sz="2000" dirty="0"/>
              <a:t>Als een werkwoord in de verleden tijd een –d krijgt, </a:t>
            </a:r>
          </a:p>
          <a:p>
            <a:pPr marL="0" indent="0">
              <a:buFontTx/>
              <a:buNone/>
              <a:defRPr/>
            </a:pPr>
            <a:r>
              <a:rPr lang="nl-NL" sz="2000" dirty="0"/>
              <a:t>dan eindigt het voltooid deelwoord op een –d.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01004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Onvoltooid deelwoord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2000" dirty="0"/>
              <a:t>Het hele werkwoord + [d] </a:t>
            </a:r>
          </a:p>
          <a:p>
            <a:pPr>
              <a:buFontTx/>
              <a:buNone/>
              <a:defRPr/>
            </a:pPr>
            <a:endParaRPr lang="nl-NL" sz="2000" dirty="0"/>
          </a:p>
          <a:p>
            <a:pPr>
              <a:buFontTx/>
              <a:buNone/>
              <a:defRPr/>
            </a:pPr>
            <a:r>
              <a:rPr lang="nl-NL" sz="2000" dirty="0"/>
              <a:t>fietsen 	+ 	[d] 	= 	fietsend</a:t>
            </a:r>
          </a:p>
          <a:p>
            <a:pPr>
              <a:buFontTx/>
              <a:buNone/>
              <a:defRPr/>
            </a:pPr>
            <a:r>
              <a:rPr lang="nl-NL" sz="2000" dirty="0"/>
              <a:t>reizen 	+ 	[d] 	= 	reizend</a:t>
            </a:r>
          </a:p>
          <a:p>
            <a:pPr>
              <a:buFontTx/>
              <a:buNone/>
              <a:defRPr/>
            </a:pPr>
            <a:endParaRPr lang="nl-NL" sz="2000" dirty="0"/>
          </a:p>
          <a:p>
            <a:pPr>
              <a:lnSpc>
                <a:spcPct val="100000"/>
              </a:lnSpc>
              <a:buFontTx/>
              <a:buNone/>
              <a:defRPr/>
            </a:pPr>
            <a:r>
              <a:rPr lang="nl-NL" sz="2000" dirty="0"/>
              <a:t>Vb. 	Reizend dacht ik aan mijn moeder.</a:t>
            </a:r>
          </a:p>
          <a:p>
            <a:pPr>
              <a:lnSpc>
                <a:spcPct val="100000"/>
              </a:lnSpc>
              <a:buFontTx/>
              <a:buNone/>
              <a:defRPr/>
            </a:pPr>
            <a:r>
              <a:rPr lang="nl-NL" sz="2000" dirty="0"/>
              <a:t>	Fietsend ging ik naar de kerk. </a:t>
            </a:r>
          </a:p>
          <a:p>
            <a:pPr>
              <a:buFontTx/>
              <a:buNone/>
              <a:defRPr/>
            </a:pPr>
            <a:endParaRPr lang="nl-NL" sz="2000" dirty="0"/>
          </a:p>
          <a:p>
            <a:pPr>
              <a:buFontTx/>
              <a:buNone/>
              <a:defRPr/>
            </a:pPr>
            <a:r>
              <a:rPr lang="nl-NL" sz="2000" dirty="0"/>
              <a:t>Met dit deelwoord kun je aangeven dat er twee acties tegelijkertijd plaatsvinden.</a:t>
            </a:r>
            <a:endParaRPr lang="nl-NL" sz="2000" dirty="0"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809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Bijvoeglijk 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l-NL" sz="2000" dirty="0"/>
              <a:t>Het bijvoeglijk naamwoord dat voortkomt uit het werkwoord is het voltooid of onvoltooid deelwoord met een –e erachter: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Voltooid deelwoord </a:t>
            </a:r>
          </a:p>
          <a:p>
            <a:r>
              <a:rPr lang="nl-NL" sz="2000" dirty="0"/>
              <a:t>serveren 		geserveerd 	De geserveerde thee. </a:t>
            </a:r>
          </a:p>
          <a:p>
            <a:r>
              <a:rPr lang="de-DE" sz="2000" dirty="0" err="1"/>
              <a:t>verlichten</a:t>
            </a:r>
            <a:r>
              <a:rPr lang="de-DE" sz="2000" dirty="0"/>
              <a:t> 		</a:t>
            </a:r>
            <a:r>
              <a:rPr lang="de-DE" sz="2000" dirty="0" err="1"/>
              <a:t>verlicht</a:t>
            </a:r>
            <a:r>
              <a:rPr lang="de-DE" sz="2000" dirty="0"/>
              <a:t> 		De </a:t>
            </a:r>
            <a:r>
              <a:rPr lang="de-DE" sz="2000" dirty="0" err="1"/>
              <a:t>verlichte</a:t>
            </a:r>
            <a:r>
              <a:rPr lang="de-DE" sz="2000" dirty="0"/>
              <a:t> wegen.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Onvoltooid deelwoord </a:t>
            </a:r>
          </a:p>
          <a:p>
            <a:r>
              <a:rPr lang="nl-NL" sz="2000" dirty="0"/>
              <a:t>roken 		rokend 		De rokende ober. </a:t>
            </a:r>
          </a:p>
          <a:p>
            <a:r>
              <a:rPr lang="nl-NL" sz="2000" dirty="0"/>
              <a:t>bellen 		bellend 		Het bellende meisje. </a:t>
            </a:r>
          </a:p>
        </p:txBody>
      </p:sp>
    </p:spTree>
    <p:extLst>
      <p:ext uri="{BB962C8B-B14F-4D97-AF65-F5344CB8AC3E}">
        <p14:creationId xmlns:p14="http://schemas.microsoft.com/office/powerpoint/2010/main" val="1321431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Bijvoeglijk 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Als het nodig is voor de klank, dan komt er een t of een d bij: </a:t>
            </a:r>
          </a:p>
          <a:p>
            <a:r>
              <a:rPr lang="nl-NL" sz="2000" dirty="0"/>
              <a:t>optutten 		opgetut 		De opgetutte mevrouw.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In sommige gevallen verdwijnt er een klinker: </a:t>
            </a:r>
          </a:p>
          <a:p>
            <a:r>
              <a:rPr lang="nl-NL" sz="2000" dirty="0"/>
              <a:t>verloten 		verloot 		Het verlote boek. </a:t>
            </a:r>
          </a:p>
          <a:p>
            <a:r>
              <a:rPr lang="nl-NL" sz="2000" dirty="0"/>
              <a:t>verkleden 		verkleed 	De verklede gasten 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Als het voltooid deelwoord eindigde op –en, dan eindigt het bijvoeglijk naamwoord hier ook op: </a:t>
            </a:r>
          </a:p>
          <a:p>
            <a:r>
              <a:rPr lang="nl-NL" sz="2000" dirty="0"/>
              <a:t>braden 		gebraden 	Het gebraden vlees </a:t>
            </a:r>
          </a:p>
          <a:p>
            <a:r>
              <a:rPr lang="nl-NL" sz="2000" dirty="0"/>
              <a:t>ontsteken 		ontstoken 	De ontstoken wond</a:t>
            </a:r>
          </a:p>
        </p:txBody>
      </p:sp>
    </p:spTree>
    <p:extLst>
      <p:ext uri="{BB962C8B-B14F-4D97-AF65-F5344CB8AC3E}">
        <p14:creationId xmlns:p14="http://schemas.microsoft.com/office/powerpoint/2010/main" val="53170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Engelse werkwoorden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Werkwoorden die geleend zijn uit het Engels worden vervoegd volgens de Nederlandse regels door te letten op de laatste klank van de stam die we horen in het Engels:</a:t>
            </a:r>
          </a:p>
          <a:p>
            <a:endParaRPr lang="nl-NL" sz="2000" dirty="0"/>
          </a:p>
          <a:p>
            <a:r>
              <a:rPr lang="nl-NL" sz="2000" dirty="0"/>
              <a:t>checken - ik check - hij checkt - ik checkte - ik heb gecheckt</a:t>
            </a:r>
          </a:p>
          <a:p>
            <a:endParaRPr lang="nl-NL" sz="2000" dirty="0"/>
          </a:p>
          <a:p>
            <a:r>
              <a:rPr lang="nl-NL" sz="2000" dirty="0"/>
              <a:t>coachen - ik coach - hij coacht - ik coachte - ik heb gecoacht</a:t>
            </a:r>
          </a:p>
          <a:p>
            <a:endParaRPr lang="nl-NL" sz="2000" dirty="0"/>
          </a:p>
          <a:p>
            <a:r>
              <a:rPr lang="nl-NL" sz="2000" dirty="0"/>
              <a:t>streamen - ik stream - hij streamt - ik streamde - ik heb gestreamd </a:t>
            </a:r>
          </a:p>
        </p:txBody>
      </p:sp>
    </p:spTree>
    <p:extLst>
      <p:ext uri="{BB962C8B-B14F-4D97-AF65-F5344CB8AC3E}">
        <p14:creationId xmlns:p14="http://schemas.microsoft.com/office/powerpoint/2010/main" val="569211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Engelse werkwoorden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De ‘e’ blijft staan in de vervoeging wanneer dit nodig is voor de uitspraak: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racen - ik race - hij racet - ik racete - ik heb geracet</a:t>
            </a:r>
          </a:p>
          <a:p>
            <a:endParaRPr lang="nl-NL" sz="2000" dirty="0"/>
          </a:p>
          <a:p>
            <a:r>
              <a:rPr lang="nl-NL" sz="2000" dirty="0"/>
              <a:t>daten – ik date – hij datet – ik datete – ik heb gedatet </a:t>
            </a:r>
          </a:p>
          <a:p>
            <a:endParaRPr lang="nl-NL" sz="2000" dirty="0"/>
          </a:p>
          <a:p>
            <a:r>
              <a:rPr lang="nl-NL" sz="2000" dirty="0"/>
              <a:t>saven - ik save - hij savet - ik savede - ik heb gesaved </a:t>
            </a:r>
          </a:p>
        </p:txBody>
      </p:sp>
    </p:spTree>
    <p:extLst>
      <p:ext uri="{BB962C8B-B14F-4D97-AF65-F5344CB8AC3E}">
        <p14:creationId xmlns:p14="http://schemas.microsoft.com/office/powerpoint/2010/main" val="1356622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C729022-B937-4EEF-8621-C8C7A9A0F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8"/>
            <a:ext cx="10515600" cy="4543809"/>
          </a:xfrm>
        </p:spPr>
        <p:txBody>
          <a:bodyPr/>
          <a:lstStyle/>
          <a:p>
            <a:r>
              <a:rPr lang="nl-NL" dirty="0"/>
              <a:t>Oefeningen in de handleiding </a:t>
            </a:r>
          </a:p>
          <a:p>
            <a:r>
              <a:rPr lang="nl-NL" dirty="0"/>
              <a:t>Volgende week: </a:t>
            </a:r>
            <a:r>
              <a:rPr lang="nl-NL" b="1" dirty="0"/>
              <a:t>diagnostische toets </a:t>
            </a:r>
            <a:r>
              <a:rPr lang="nl-NL" dirty="0"/>
              <a:t>(zie studiehandleiding)</a:t>
            </a:r>
          </a:p>
          <a:p>
            <a:r>
              <a:rPr lang="nl-NL" dirty="0"/>
              <a:t>Cambiumnet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48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ADB7F20-AC93-405B-8A82-1664527CA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75" y="1624614"/>
            <a:ext cx="5819638" cy="425997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FDD73114-F5C4-4309-8700-15E92F00C909}"/>
              </a:ext>
            </a:extLst>
          </p:cNvPr>
          <p:cNvSpPr txBox="1"/>
          <p:nvPr/>
        </p:nvSpPr>
        <p:spPr>
          <a:xfrm>
            <a:off x="7270811" y="2690336"/>
            <a:ext cx="41864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pPr marL="285750" indent="-285750">
              <a:buFontTx/>
              <a:buChar char="-"/>
            </a:pPr>
            <a:r>
              <a:rPr lang="nl-NL" sz="2400" b="1" dirty="0"/>
              <a:t>Respect voor elkaar </a:t>
            </a:r>
          </a:p>
          <a:p>
            <a:pPr marL="285750" indent="-285750">
              <a:buFontTx/>
              <a:buChar char="-"/>
            </a:pPr>
            <a:r>
              <a:rPr lang="nl-NL" sz="2400" b="1" dirty="0"/>
              <a:t>Altijd ruimte voor vragen 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76744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Werkwoordspelling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Einde les 1 en 2</a:t>
            </a:r>
          </a:p>
        </p:txBody>
      </p:sp>
    </p:spTree>
    <p:extLst>
      <p:ext uri="{BB962C8B-B14F-4D97-AF65-F5344CB8AC3E}">
        <p14:creationId xmlns:p14="http://schemas.microsoft.com/office/powerpoint/2010/main" val="415737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BACFDFC-F8ED-455A-B402-098DF5B7E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0162"/>
            <a:ext cx="10515600" cy="3616470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Rood</a:t>
            </a:r>
            <a:r>
              <a:rPr lang="nl-NL" dirty="0"/>
              <a:t> 		=&gt; Wat zou je doen met tien miljoen euro? 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2"/>
                </a:solidFill>
              </a:rPr>
              <a:t>Oranje</a:t>
            </a:r>
            <a:r>
              <a:rPr lang="nl-NL" dirty="0"/>
              <a:t> 	=&gt; Met welk drankje kun jij jezelf vergelijken? </a:t>
            </a:r>
          </a:p>
          <a:p>
            <a:pPr marL="0" indent="0">
              <a:buNone/>
            </a:pPr>
            <a:r>
              <a:rPr lang="nl-NL" dirty="0">
                <a:solidFill>
                  <a:srgbClr val="FFFF00"/>
                </a:solidFill>
              </a:rPr>
              <a:t>Geel</a:t>
            </a:r>
            <a:r>
              <a:rPr lang="nl-NL" dirty="0"/>
              <a:t> 		=&gt; Welk liedje is jouw levenslied? </a:t>
            </a:r>
          </a:p>
          <a:p>
            <a:pPr marL="0" indent="0">
              <a:buNone/>
            </a:pPr>
            <a:r>
              <a:rPr lang="nl-NL" dirty="0">
                <a:solidFill>
                  <a:srgbClr val="00B050"/>
                </a:solidFill>
              </a:rPr>
              <a:t>Groen</a:t>
            </a:r>
            <a:r>
              <a:rPr lang="nl-NL" dirty="0"/>
              <a:t> 	=&gt; Welke rol zou je hebben in je favoriete serie / film? </a:t>
            </a:r>
          </a:p>
          <a:p>
            <a:pPr marL="0" indent="0">
              <a:buNone/>
            </a:pPr>
            <a:r>
              <a:rPr lang="nl-NL" dirty="0">
                <a:solidFill>
                  <a:srgbClr val="0070C0"/>
                </a:solidFill>
              </a:rPr>
              <a:t>Blauw </a:t>
            </a:r>
            <a:r>
              <a:rPr lang="nl-NL" dirty="0"/>
              <a:t>	=&gt; Hoe ziet jouw perfecte vrije dag eruit? 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2">
                    <a:lumMod val="50000"/>
                  </a:schemeClr>
                </a:solidFill>
              </a:rPr>
              <a:t>Bruin </a:t>
            </a:r>
            <a:r>
              <a:rPr lang="nl-NL" dirty="0"/>
              <a:t>		=&gt; Waar zou je naartoe gaan als je kon </a:t>
            </a:r>
            <a:r>
              <a:rPr lang="nl-NL" dirty="0" err="1"/>
              <a:t>teleporteren</a:t>
            </a:r>
            <a:r>
              <a:rPr lang="nl-NL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34667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Werkwoordspelling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1 en 2</a:t>
            </a:r>
          </a:p>
        </p:txBody>
      </p:sp>
    </p:spTree>
    <p:extLst>
      <p:ext uri="{BB962C8B-B14F-4D97-AF65-F5344CB8AC3E}">
        <p14:creationId xmlns:p14="http://schemas.microsoft.com/office/powerpoint/2010/main" val="199044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851BA13-0962-4961-ADA0-C9F9F3DC6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1146"/>
            <a:ext cx="10515600" cy="4268601"/>
          </a:xfrm>
        </p:spPr>
        <p:txBody>
          <a:bodyPr/>
          <a:lstStyle/>
          <a:p>
            <a:r>
              <a:rPr lang="nl-NL" dirty="0"/>
              <a:t>Waarom moet je dit leren? </a:t>
            </a:r>
          </a:p>
        </p:txBody>
      </p:sp>
    </p:spTree>
    <p:extLst>
      <p:ext uri="{BB962C8B-B14F-4D97-AF65-F5344CB8AC3E}">
        <p14:creationId xmlns:p14="http://schemas.microsoft.com/office/powerpoint/2010/main" val="110845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Opzet werkwoordspelling</a:t>
            </a:r>
            <a:endParaRPr lang="nl-NL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4334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Les 1</a:t>
            </a:r>
          </a:p>
          <a:p>
            <a:r>
              <a:rPr lang="nl-NL" sz="2000" dirty="0"/>
              <a:t>Persoonsvorm</a:t>
            </a:r>
          </a:p>
          <a:p>
            <a:r>
              <a:rPr lang="nl-NL" sz="2000" dirty="0"/>
              <a:t>Tegenwoordige tijd</a:t>
            </a:r>
          </a:p>
          <a:p>
            <a:r>
              <a:rPr lang="nl-NL" sz="2000" dirty="0"/>
              <a:t>Verleden tijd</a:t>
            </a:r>
          </a:p>
          <a:p>
            <a:r>
              <a:rPr lang="nl-NL" sz="2000" dirty="0"/>
              <a:t>Voltooid deelwoord</a:t>
            </a:r>
          </a:p>
          <a:p>
            <a:r>
              <a:rPr lang="nl-NL" sz="2000" dirty="0"/>
              <a:t>Onvoltooid deelwoord </a:t>
            </a:r>
          </a:p>
          <a:p>
            <a:r>
              <a:rPr lang="nl-NL" sz="2000" dirty="0"/>
              <a:t>Werkwoorden gebruikt als bijvoeglijk naamwoord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204334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900" dirty="0"/>
              <a:t>Les 2</a:t>
            </a:r>
          </a:p>
          <a:p>
            <a:r>
              <a:rPr lang="nl-NL" sz="1900" dirty="0"/>
              <a:t>Engelse werkwoorden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79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Persoonsvorm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De persoonsvorm vind je door de zin in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een andere tijd te zetten: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endParaRPr lang="nl-NL" sz="2000" b="1" u="sng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Hij </a:t>
            </a:r>
            <a:r>
              <a:rPr lang="nl-NL" sz="2000" b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zit</a:t>
            </a: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op school			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Hij </a:t>
            </a:r>
            <a:r>
              <a:rPr lang="nl-NL" sz="2000" b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zat</a:t>
            </a: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op school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endParaRPr 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Je </a:t>
            </a:r>
            <a:r>
              <a:rPr lang="nl-NL" sz="2000" b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bent</a:t>
            </a: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te laat gekomen	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  <a:defRPr/>
            </a:pP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Je </a:t>
            </a:r>
            <a:r>
              <a:rPr lang="nl-NL" sz="2000" b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was</a:t>
            </a:r>
            <a:r>
              <a:rPr 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te laat gekomen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3597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Persoonsvorm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De persoonsvorm vind je door het onderwerp van</a:t>
            </a:r>
          </a:p>
          <a:p>
            <a:pPr>
              <a:buFontTx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enkelvoud in meervoud te zetten of omgekeerd:</a:t>
            </a:r>
          </a:p>
          <a:p>
            <a:pPr marL="457200" lvl="1" indent="-457200">
              <a:buFont typeface="Arial" panose="020B0604020202020204" pitchFamily="34" charset="0"/>
              <a:buNone/>
              <a:defRPr/>
            </a:pPr>
            <a:endParaRPr lang="nl-NL" sz="2000" b="1" u="sng" dirty="0"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Piet </a:t>
            </a:r>
            <a:r>
              <a:rPr lang="nl-NL" sz="2000" b="1" dirty="0">
                <a:cs typeface="Arial" panose="020B0604020202020204" pitchFamily="34" charset="0"/>
              </a:rPr>
              <a:t>zit</a:t>
            </a:r>
            <a:r>
              <a:rPr lang="nl-NL" sz="2000" dirty="0">
                <a:cs typeface="Arial" panose="020B0604020202020204" pitchFamily="34" charset="0"/>
              </a:rPr>
              <a:t> op school		</a:t>
            </a:r>
          </a:p>
          <a:p>
            <a:pPr marL="0" indent="0">
              <a:buFontTx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Piet en Jan </a:t>
            </a:r>
            <a:r>
              <a:rPr lang="nl-NL" sz="2000" b="1" dirty="0">
                <a:cs typeface="Arial" panose="020B0604020202020204" pitchFamily="34" charset="0"/>
              </a:rPr>
              <a:t>zitten</a:t>
            </a:r>
            <a:r>
              <a:rPr lang="nl-NL" sz="2000" dirty="0">
                <a:cs typeface="Arial" panose="020B0604020202020204" pitchFamily="34" charset="0"/>
              </a:rPr>
              <a:t> op school</a:t>
            </a:r>
          </a:p>
          <a:p>
            <a:pPr marL="0" indent="0">
              <a:buFontTx/>
              <a:buNone/>
              <a:defRPr/>
            </a:pPr>
            <a:endParaRPr lang="nl-NL" sz="2000" dirty="0"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Piet </a:t>
            </a:r>
            <a:r>
              <a:rPr lang="nl-NL" sz="2000" b="1" dirty="0">
                <a:cs typeface="Arial" panose="020B0604020202020204" pitchFamily="34" charset="0"/>
              </a:rPr>
              <a:t>is</a:t>
            </a:r>
            <a:r>
              <a:rPr lang="nl-NL" sz="2000" dirty="0">
                <a:cs typeface="Arial" panose="020B0604020202020204" pitchFamily="34" charset="0"/>
              </a:rPr>
              <a:t> te laat gekomen	</a:t>
            </a:r>
          </a:p>
          <a:p>
            <a:pPr marL="0" indent="0">
              <a:buFontTx/>
              <a:buNone/>
              <a:defRPr/>
            </a:pPr>
            <a:r>
              <a:rPr lang="nl-NL" sz="2000" dirty="0">
                <a:cs typeface="Arial" panose="020B0604020202020204" pitchFamily="34" charset="0"/>
              </a:rPr>
              <a:t>Piet en Jan </a:t>
            </a:r>
            <a:r>
              <a:rPr lang="nl-NL" sz="2000" b="1" dirty="0">
                <a:cs typeface="Arial" panose="020B0604020202020204" pitchFamily="34" charset="0"/>
              </a:rPr>
              <a:t>zijn</a:t>
            </a:r>
            <a:r>
              <a:rPr lang="nl-NL" sz="2000" dirty="0">
                <a:cs typeface="Arial" panose="020B0604020202020204" pitchFamily="34" charset="0"/>
              </a:rPr>
              <a:t> te laat gekomen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035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725</Words>
  <Application>Microsoft Office PowerPoint</Application>
  <PresentationFormat>Breedbeeld</PresentationFormat>
  <Paragraphs>225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6" baseType="lpstr">
      <vt:lpstr>Arial</vt:lpstr>
      <vt:lpstr>Franklin Gothic Book</vt:lpstr>
      <vt:lpstr>Franklin Gothic Demi</vt:lpstr>
      <vt:lpstr>Franklin Gothic Medium</vt:lpstr>
      <vt:lpstr>Wingdings</vt:lpstr>
      <vt:lpstr>Office Theme</vt:lpstr>
      <vt:lpstr>Basis Nederlands </vt:lpstr>
      <vt:lpstr>Vandaag: </vt:lpstr>
      <vt:lpstr>PowerPoint-presentatie</vt:lpstr>
      <vt:lpstr>PowerPoint-presentatie</vt:lpstr>
      <vt:lpstr>Werkwoordspelling</vt:lpstr>
      <vt:lpstr>PowerPoint-presentatie</vt:lpstr>
      <vt:lpstr>Opzet werkwoordspelling</vt:lpstr>
      <vt:lpstr>Persoonsvorm</vt:lpstr>
      <vt:lpstr>Persoonsvorm</vt:lpstr>
      <vt:lpstr>Persoonsvorm</vt:lpstr>
      <vt:lpstr>Tegenwoordige tijd</vt:lpstr>
      <vt:lpstr>Tegenwoordige tijd</vt:lpstr>
      <vt:lpstr>Tegenwoordige tijd</vt:lpstr>
      <vt:lpstr>Tegenwoordige tijd (persoonsvorm)</vt:lpstr>
      <vt:lpstr>Oefening A</vt:lpstr>
      <vt:lpstr>Verleden tijd</vt:lpstr>
      <vt:lpstr>Verleden tijd</vt:lpstr>
      <vt:lpstr>Verleden tijd (persoonsvorm)</vt:lpstr>
      <vt:lpstr>Verleden tijd (persoonsvorm)</vt:lpstr>
      <vt:lpstr>Verleden tijd</vt:lpstr>
      <vt:lpstr>Oefening B </vt:lpstr>
      <vt:lpstr>Voltooid deelwoord</vt:lpstr>
      <vt:lpstr>Voltooid deelwoord</vt:lpstr>
      <vt:lpstr>Onvoltooid deelwoord</vt:lpstr>
      <vt:lpstr>Bijvoeglijk naamwoord</vt:lpstr>
      <vt:lpstr>Bijvoeglijk naamwoord</vt:lpstr>
      <vt:lpstr>Engelse werkwoorden</vt:lpstr>
      <vt:lpstr>Engelse werkwoorden</vt:lpstr>
      <vt:lpstr>PowerPoint-presentatie</vt:lpstr>
      <vt:lpstr>Werkwoordspelling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Ilse Kloet (0925310)</cp:lastModifiedBy>
  <cp:revision>36</cp:revision>
  <dcterms:created xsi:type="dcterms:W3CDTF">2016-01-29T14:04:02Z</dcterms:created>
  <dcterms:modified xsi:type="dcterms:W3CDTF">2019-09-08T12:08:39Z</dcterms:modified>
</cp:coreProperties>
</file>