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4" r:id="rId2"/>
    <p:sldId id="303" r:id="rId3"/>
    <p:sldId id="305" r:id="rId4"/>
    <p:sldId id="306" r:id="rId5"/>
    <p:sldId id="261" r:id="rId6"/>
    <p:sldId id="308" r:id="rId7"/>
    <p:sldId id="258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307" r:id="rId16"/>
    <p:sldId id="271" r:id="rId17"/>
    <p:sldId id="272" r:id="rId18"/>
    <p:sldId id="273" r:id="rId19"/>
    <p:sldId id="274" r:id="rId20"/>
    <p:sldId id="275" r:id="rId21"/>
    <p:sldId id="309" r:id="rId22"/>
    <p:sldId id="276" r:id="rId23"/>
    <p:sldId id="277" r:id="rId24"/>
    <p:sldId id="278" r:id="rId25"/>
    <p:sldId id="280" r:id="rId26"/>
    <p:sldId id="281" r:id="rId27"/>
    <p:sldId id="300" r:id="rId28"/>
    <p:sldId id="301" r:id="rId29"/>
    <p:sldId id="310" r:id="rId30"/>
    <p:sldId id="302" r:id="rId3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51" autoAdjust="0"/>
    <p:restoredTop sz="94660"/>
  </p:normalViewPr>
  <p:slideViewPr>
    <p:cSldViewPr snapToGrid="0">
      <p:cViewPr varScale="1">
        <p:scale>
          <a:sx n="86" d="100"/>
          <a:sy n="86" d="100"/>
        </p:scale>
        <p:origin x="71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78"/>
            <a:ext cx="12192139" cy="685792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2211" y="1592136"/>
            <a:ext cx="9829800" cy="1748589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bg1"/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653712"/>
            <a:ext cx="9144000" cy="818147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Franklin Gothic Medium" panose="020B06030201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063916"/>
            <a:ext cx="2743200" cy="481097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Franklin Gothic Medium" panose="020B0603020102020204" pitchFamily="34" charset="0"/>
              </a:defRPr>
            </a:lvl1pPr>
          </a:lstStyle>
          <a:p>
            <a:fld id="{2B795945-86AB-4D01-AA38-2B118AE34682}" type="datetimeFigureOut">
              <a:rPr lang="nl-NL" smtClean="0"/>
              <a:pPr/>
              <a:t>8-9-2019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16924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B795945-86AB-4D01-AA38-2B118AE34682}" type="datetimeFigureOut">
              <a:rPr lang="nl-NL" smtClean="0"/>
              <a:t>8-9-2019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74600E-EB92-4D2A-96B0-EF2BEEAD10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8202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B795945-86AB-4D01-AA38-2B118AE34682}" type="datetimeFigureOut">
              <a:rPr lang="nl-NL" smtClean="0"/>
              <a:t>8-9-2019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74600E-EB92-4D2A-96B0-EF2BEEAD10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47168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B795945-86AB-4D01-AA38-2B118AE34682}" type="datetimeFigureOut">
              <a:rPr lang="nl-NL" smtClean="0"/>
              <a:t>8-9-2019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74600E-EB92-4D2A-96B0-EF2BEEAD10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79590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B795945-86AB-4D01-AA38-2B118AE34682}" type="datetimeFigureOut">
              <a:rPr lang="nl-NL" smtClean="0"/>
              <a:t>8-9-2019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74600E-EB92-4D2A-96B0-EF2BEEAD10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97771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B795945-86AB-4D01-AA38-2B118AE34682}" type="datetimeFigureOut">
              <a:rPr lang="nl-NL" smtClean="0"/>
              <a:t>8-9-2019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74600E-EB92-4D2A-96B0-EF2BEEAD10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09405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B795945-86AB-4D01-AA38-2B118AE34682}" type="datetimeFigureOut">
              <a:rPr lang="nl-NL" smtClean="0"/>
              <a:t>8-9-2019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74600E-EB92-4D2A-96B0-EF2BEEAD10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8622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78"/>
            <a:ext cx="12192138" cy="685792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2211" y="1592136"/>
            <a:ext cx="9829800" cy="1748589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bg1"/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653712"/>
            <a:ext cx="9144000" cy="818147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Franklin Gothic Medium" panose="020B06030201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063916"/>
            <a:ext cx="2743200" cy="481097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Franklin Gothic Medium" panose="020B0603020102020204" pitchFamily="34" charset="0"/>
              </a:defRPr>
            </a:lvl1pPr>
          </a:lstStyle>
          <a:p>
            <a:fld id="{2B795945-86AB-4D01-AA38-2B118AE34682}" type="datetimeFigureOut">
              <a:rPr lang="nl-NL" smtClean="0"/>
              <a:pPr/>
              <a:t>8-9-2019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99142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78"/>
            <a:ext cx="12192138" cy="685792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2211" y="1592136"/>
            <a:ext cx="9829800" cy="1748589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bg1"/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653712"/>
            <a:ext cx="9144000" cy="818147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Franklin Gothic Medium" panose="020B06030201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063916"/>
            <a:ext cx="2743200" cy="481097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Franklin Gothic Medium" panose="020B0603020102020204" pitchFamily="34" charset="0"/>
              </a:defRPr>
            </a:lvl1pPr>
          </a:lstStyle>
          <a:p>
            <a:fld id="{2B795945-86AB-4D01-AA38-2B118AE34682}" type="datetimeFigureOut">
              <a:rPr lang="nl-NL" smtClean="0"/>
              <a:pPr/>
              <a:t>8-9-2019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66259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78"/>
            <a:ext cx="12192138" cy="685792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2211" y="1592136"/>
            <a:ext cx="9829800" cy="1748589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bg1"/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653712"/>
            <a:ext cx="9144000" cy="818147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Franklin Gothic Medium" panose="020B06030201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063916"/>
            <a:ext cx="2743200" cy="481097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Franklin Gothic Medium" panose="020B0603020102020204" pitchFamily="34" charset="0"/>
              </a:defRPr>
            </a:lvl1pPr>
          </a:lstStyle>
          <a:p>
            <a:fld id="{2B795945-86AB-4D01-AA38-2B118AE34682}" type="datetimeFigureOut">
              <a:rPr lang="nl-NL" smtClean="0"/>
              <a:pPr/>
              <a:t>8-9-2019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82028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85794"/>
            <a:ext cx="10515600" cy="33139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B795945-86AB-4D01-AA38-2B118AE34682}" type="datetimeFigureOut">
              <a:rPr lang="nl-NL" smtClean="0"/>
              <a:t>8-9-2019</a:t>
            </a:fld>
            <a:endParaRPr lang="nl-NL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1069536"/>
            <a:ext cx="10515600" cy="935728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41830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buClr>
                <a:srgbClr val="00B0F0"/>
              </a:buClr>
              <a:buFont typeface="Wingdings" panose="05000000000000000000" pitchFamily="2" charset="2"/>
              <a:buChar char="§"/>
              <a:defRPr/>
            </a:lvl1pPr>
            <a:lvl2pPr marL="800100" indent="-342900">
              <a:buClr>
                <a:srgbClr val="00B0F0"/>
              </a:buClr>
              <a:buFont typeface="Wingdings" panose="05000000000000000000" pitchFamily="2" charset="2"/>
              <a:buChar char="§"/>
              <a:defRPr/>
            </a:lvl2pPr>
            <a:lvl3pPr marL="1257300" indent="-342900">
              <a:buClr>
                <a:srgbClr val="00B0F0"/>
              </a:buClr>
              <a:buFont typeface="Wingdings" panose="05000000000000000000" pitchFamily="2" charset="2"/>
              <a:buChar char="§"/>
              <a:defRPr/>
            </a:lvl3pPr>
            <a:lvl4pPr marL="1657350" indent="-285750">
              <a:buClr>
                <a:srgbClr val="00B0F0"/>
              </a:buClr>
              <a:buFont typeface="Wingdings" panose="05000000000000000000" pitchFamily="2" charset="2"/>
              <a:buChar char="§"/>
              <a:defRPr/>
            </a:lvl4pPr>
            <a:lvl5pPr marL="2114550" indent="-285750">
              <a:buClr>
                <a:srgbClr val="00B0F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98320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77678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2646947"/>
            <a:ext cx="10515600" cy="3442703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B795945-86AB-4D01-AA38-2B118AE34682}" type="datetimeFigureOut">
              <a:rPr lang="nl-NL" smtClean="0"/>
              <a:t>8-9-2019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74600E-EB92-4D2A-96B0-EF2BEEAD10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2040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B795945-86AB-4D01-AA38-2B118AE34682}" type="datetimeFigureOut">
              <a:rPr lang="nl-NL" smtClean="0"/>
              <a:t>8-9-2019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74600E-EB92-4D2A-96B0-EF2BEEAD10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4643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B795945-86AB-4D01-AA38-2B118AE34682}" type="datetimeFigureOut">
              <a:rPr lang="nl-NL" smtClean="0"/>
              <a:t>8-9-2019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74600E-EB92-4D2A-96B0-EF2BEEAD106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9665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718"/>
          <a:stretch/>
        </p:blipFill>
        <p:spPr>
          <a:xfrm>
            <a:off x="-1" y="78"/>
            <a:ext cx="12192139" cy="111662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069536"/>
            <a:ext cx="10515600" cy="935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186159"/>
            <a:ext cx="10515600" cy="42306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05435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  <p:sldLayoutId id="2147483650" r:id="rId5"/>
    <p:sldLayoutId id="214748366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00ABDA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ABDA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ABDA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ABDA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ABDA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51D1FB-DE89-4544-AD14-F50B0210E1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Basis Nederlands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62BF011-28EB-478B-8F61-2CB6C8A79D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Ilse Kloet </a:t>
            </a:r>
          </a:p>
        </p:txBody>
      </p:sp>
    </p:spTree>
    <p:extLst>
      <p:ext uri="{BB962C8B-B14F-4D97-AF65-F5344CB8AC3E}">
        <p14:creationId xmlns:p14="http://schemas.microsoft.com/office/powerpoint/2010/main" val="1437598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>
                <a:latin typeface="+mn-lt"/>
              </a:rPr>
              <a:t>Persoonsvorm</a:t>
            </a:r>
            <a:endParaRPr lang="nl-NL" dirty="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nl-NL" sz="2000" dirty="0"/>
              <a:t>De persoonsvorm vind je door van de zin een vraagzin te </a:t>
            </a:r>
          </a:p>
          <a:p>
            <a:pPr>
              <a:buFontTx/>
              <a:buNone/>
              <a:defRPr/>
            </a:pPr>
            <a:r>
              <a:rPr lang="nl-NL" sz="2000" dirty="0"/>
              <a:t>maken. De persoonsvorm komt dan vooraan te staan:</a:t>
            </a:r>
          </a:p>
          <a:p>
            <a:pPr marL="457200" lvl="1" indent="-457200">
              <a:buFont typeface="Arial" panose="020B0604020202020204" pitchFamily="34" charset="0"/>
              <a:buNone/>
              <a:defRPr/>
            </a:pPr>
            <a:endParaRPr lang="nl-NL" sz="2000" b="1" u="sng" dirty="0"/>
          </a:p>
          <a:p>
            <a:pPr marL="0" indent="0">
              <a:buFontTx/>
              <a:buNone/>
              <a:defRPr/>
            </a:pPr>
            <a:r>
              <a:rPr lang="nl-NL" sz="2000" dirty="0"/>
              <a:t>Hij </a:t>
            </a:r>
            <a:r>
              <a:rPr lang="nl-NL" sz="2000" b="1" dirty="0"/>
              <a:t>zit</a:t>
            </a:r>
            <a:r>
              <a:rPr lang="nl-NL" sz="2000" dirty="0"/>
              <a:t> op school		</a:t>
            </a:r>
          </a:p>
          <a:p>
            <a:pPr marL="0" indent="0">
              <a:buFontTx/>
              <a:buNone/>
              <a:defRPr/>
            </a:pPr>
            <a:r>
              <a:rPr lang="nl-NL" sz="2000" b="1" dirty="0"/>
              <a:t>Zit</a:t>
            </a:r>
            <a:r>
              <a:rPr lang="nl-NL" sz="2000" dirty="0"/>
              <a:t> hij op school?</a:t>
            </a:r>
          </a:p>
          <a:p>
            <a:pPr marL="0" indent="0">
              <a:buFontTx/>
              <a:buNone/>
              <a:defRPr/>
            </a:pPr>
            <a:endParaRPr lang="nl-NL" sz="2000" dirty="0"/>
          </a:p>
          <a:p>
            <a:pPr marL="0" indent="0">
              <a:buFontTx/>
              <a:buNone/>
              <a:defRPr/>
            </a:pPr>
            <a:r>
              <a:rPr lang="nl-NL" sz="2000" dirty="0"/>
              <a:t>Je </a:t>
            </a:r>
            <a:r>
              <a:rPr lang="nl-NL" sz="2000" b="1" dirty="0"/>
              <a:t>bent</a:t>
            </a:r>
            <a:r>
              <a:rPr lang="nl-NL" sz="2000" dirty="0"/>
              <a:t> te laat gekomen	</a:t>
            </a:r>
          </a:p>
          <a:p>
            <a:pPr marL="0" indent="0">
              <a:buFontTx/>
              <a:buNone/>
              <a:defRPr/>
            </a:pPr>
            <a:r>
              <a:rPr lang="nl-NL" sz="2000" b="1" dirty="0"/>
              <a:t>Ben</a:t>
            </a:r>
            <a:r>
              <a:rPr lang="nl-NL" sz="2000" dirty="0"/>
              <a:t> je te laat gekomen?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781359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>
                <a:latin typeface="+mn-lt"/>
              </a:rPr>
              <a:t>Tegenwoordige tijd</a:t>
            </a:r>
            <a:endParaRPr lang="nl-NL" dirty="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nl-NL" altLang="nl-NL" sz="2000" dirty="0"/>
              <a:t>Om de tegenwoordige tijd van een werkwoord te kunnen spellen, </a:t>
            </a:r>
          </a:p>
          <a:p>
            <a:pPr marL="0" indent="0">
              <a:buFontTx/>
              <a:buNone/>
            </a:pPr>
            <a:r>
              <a:rPr lang="nl-NL" altLang="nl-NL" sz="2000" dirty="0"/>
              <a:t>moet je weten wat de stam van het werkwoord is. </a:t>
            </a:r>
          </a:p>
          <a:p>
            <a:pPr marL="0" indent="0">
              <a:buFontTx/>
              <a:buNone/>
            </a:pPr>
            <a:endParaRPr lang="nl-NL" altLang="nl-NL" sz="2000" b="1" dirty="0"/>
          </a:p>
          <a:p>
            <a:pPr marL="0" indent="0">
              <a:buFontTx/>
              <a:buNone/>
            </a:pPr>
            <a:r>
              <a:rPr lang="nl-NL" altLang="nl-NL" sz="2000" b="1" dirty="0"/>
              <a:t>hele werkwoord</a:t>
            </a:r>
            <a:r>
              <a:rPr lang="nl-NL" altLang="nl-NL" sz="2000" dirty="0"/>
              <a:t>	</a:t>
            </a:r>
            <a:r>
              <a:rPr lang="nl-NL" altLang="nl-NL" sz="2000" b="1" dirty="0"/>
              <a:t>stam</a:t>
            </a:r>
            <a:endParaRPr lang="nl-NL" altLang="nl-NL" sz="2000" dirty="0"/>
          </a:p>
          <a:p>
            <a:pPr marL="0" indent="0">
              <a:buFontTx/>
              <a:buNone/>
            </a:pPr>
            <a:r>
              <a:rPr lang="nl-NL" altLang="nl-NL" sz="2000" dirty="0"/>
              <a:t>dansen			dans</a:t>
            </a:r>
          </a:p>
          <a:p>
            <a:pPr marL="0" indent="0">
              <a:buFontTx/>
              <a:buNone/>
            </a:pPr>
            <a:r>
              <a:rPr lang="nl-NL" altLang="nl-NL" sz="2000" dirty="0"/>
              <a:t>klimmen		klim</a:t>
            </a:r>
          </a:p>
          <a:p>
            <a:pPr marL="0" indent="0">
              <a:buFontTx/>
              <a:buNone/>
            </a:pPr>
            <a:r>
              <a:rPr lang="nl-NL" altLang="nl-NL" sz="2000" dirty="0"/>
              <a:t>leiden			leid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897789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>
                <a:latin typeface="+mn-lt"/>
              </a:rPr>
              <a:t>Tegenwoordige tijd</a:t>
            </a:r>
            <a:endParaRPr lang="nl-NL" dirty="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nl-NL" altLang="nl-NL" sz="2000" dirty="0"/>
              <a:t>De persoonsvorm in de tegenwoordige tijd enkelvoud is </a:t>
            </a:r>
          </a:p>
          <a:p>
            <a:pPr marL="0" indent="0">
              <a:buFontTx/>
              <a:buNone/>
            </a:pPr>
            <a:r>
              <a:rPr lang="nl-NL" altLang="nl-NL" sz="2000" dirty="0"/>
              <a:t>gelijk aan de stam…</a:t>
            </a:r>
          </a:p>
          <a:p>
            <a:pPr marL="0" indent="0">
              <a:buFontTx/>
              <a:buNone/>
            </a:pPr>
            <a:r>
              <a:rPr lang="nl-NL" altLang="nl-NL" sz="2000" dirty="0"/>
              <a:t> </a:t>
            </a:r>
          </a:p>
          <a:p>
            <a:pPr marL="0" indent="0">
              <a:buFontTx/>
              <a:buNone/>
            </a:pPr>
            <a:r>
              <a:rPr lang="nl-NL" altLang="nl-NL" sz="2000" dirty="0"/>
              <a:t>1. wanneer het onderwerp ik is:</a:t>
            </a:r>
          </a:p>
          <a:p>
            <a:pPr marL="0" indent="0">
              <a:buFontTx/>
              <a:buNone/>
            </a:pPr>
            <a:r>
              <a:rPr lang="nl-NL" altLang="nl-NL" sz="2000" dirty="0"/>
              <a:t>ik dans, ik klim, ik leid</a:t>
            </a:r>
          </a:p>
          <a:p>
            <a:pPr marL="0" indent="0">
              <a:buFontTx/>
              <a:buNone/>
            </a:pPr>
            <a:r>
              <a:rPr lang="nl-NL" altLang="nl-NL" sz="2000" dirty="0"/>
              <a:t> </a:t>
            </a:r>
          </a:p>
          <a:p>
            <a:pPr marL="0" indent="0">
              <a:buFontTx/>
              <a:buNone/>
            </a:pPr>
            <a:r>
              <a:rPr lang="nl-NL" altLang="nl-NL" sz="2000" dirty="0"/>
              <a:t>2. wanneer jij als onderwerp achter de persoonsvorm staat:</a:t>
            </a:r>
          </a:p>
          <a:p>
            <a:pPr marL="0" indent="0">
              <a:buFontTx/>
              <a:buNone/>
            </a:pPr>
            <a:r>
              <a:rPr lang="nl-NL" altLang="nl-NL" sz="2000" dirty="0"/>
              <a:t>dans jij, klim jij, leid jij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585836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>
                <a:latin typeface="+mn-lt"/>
              </a:rPr>
              <a:t>Tegenwoordige tijd</a:t>
            </a:r>
            <a:endParaRPr lang="nl-NL" dirty="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nl-NL" altLang="nl-NL" sz="2000" dirty="0"/>
              <a:t>In de andere gevallen komt er in het enkelvoud een t </a:t>
            </a:r>
          </a:p>
          <a:p>
            <a:pPr marL="0" indent="0">
              <a:buFontTx/>
              <a:buNone/>
            </a:pPr>
            <a:r>
              <a:rPr lang="nl-NL" altLang="nl-NL" sz="2000" dirty="0"/>
              <a:t>achter de stam:</a:t>
            </a:r>
          </a:p>
          <a:p>
            <a:pPr marL="0" indent="0">
              <a:buFontTx/>
              <a:buNone/>
            </a:pPr>
            <a:endParaRPr lang="nl-NL" altLang="nl-NL" sz="2000" dirty="0"/>
          </a:p>
          <a:p>
            <a:pPr marL="0" indent="0">
              <a:buFontTx/>
              <a:buNone/>
            </a:pPr>
            <a:r>
              <a:rPr lang="nl-NL" altLang="nl-NL" sz="2000" dirty="0"/>
              <a:t>jij danst, hij klimt, het leidt</a:t>
            </a:r>
          </a:p>
          <a:p>
            <a:pPr marL="0" indent="0">
              <a:buFontTx/>
              <a:buNone/>
            </a:pPr>
            <a:endParaRPr lang="nl-NL" altLang="nl-NL" sz="2000" dirty="0"/>
          </a:p>
          <a:p>
            <a:pPr marL="0" indent="0">
              <a:buFontTx/>
              <a:buNone/>
            </a:pPr>
            <a:r>
              <a:rPr lang="nl-NL" altLang="nl-NL" sz="2000" dirty="0"/>
              <a:t>De persoonsvorm in de tegenwoordige tijd meervoud levert geen</a:t>
            </a:r>
          </a:p>
          <a:p>
            <a:pPr marL="0" indent="0">
              <a:buFontTx/>
              <a:buNone/>
            </a:pPr>
            <a:r>
              <a:rPr lang="nl-NL" altLang="nl-NL" sz="2000" dirty="0"/>
              <a:t>problemen op, want dit is hetzelfde als het hele werkwoord:</a:t>
            </a:r>
          </a:p>
          <a:p>
            <a:pPr marL="0" indent="0">
              <a:buFontTx/>
              <a:buNone/>
            </a:pPr>
            <a:endParaRPr lang="nl-NL" altLang="nl-NL" sz="2000" dirty="0"/>
          </a:p>
          <a:p>
            <a:pPr marL="0" indent="0">
              <a:buFontTx/>
              <a:buNone/>
            </a:pPr>
            <a:r>
              <a:rPr lang="nl-NL" altLang="nl-NL" sz="2000" dirty="0"/>
              <a:t>wij dansen, jullie klimmen, zij leiden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175235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>
                <a:latin typeface="+mn-lt"/>
              </a:rPr>
              <a:t>Tegenwoordige tijd (persoonsvorm)</a:t>
            </a:r>
            <a:endParaRPr lang="nl-NL" dirty="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E0044"/>
              </a:buClr>
              <a:buSzPct val="120000"/>
              <a:buNone/>
            </a:pPr>
            <a:r>
              <a:rPr lang="nl-NL" altLang="nl-NL" sz="2000" kern="0" dirty="0">
                <a:solidFill>
                  <a:srgbClr val="000000"/>
                </a:solidFill>
                <a:ea typeface="MS PGothic" panose="020B0600070205080204" pitchFamily="34" charset="-128"/>
              </a:rPr>
              <a:t>Ik			stam			fiets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E0044"/>
              </a:buClr>
              <a:buSzPct val="120000"/>
              <a:buNone/>
            </a:pPr>
            <a:r>
              <a:rPr lang="nl-NL" altLang="nl-NL" sz="2000" kern="0" dirty="0">
                <a:solidFill>
                  <a:srgbClr val="000000"/>
                </a:solidFill>
                <a:ea typeface="MS PGothic" panose="020B0600070205080204" pitchFamily="34" charset="-128"/>
              </a:rPr>
              <a:t>Jij/u		stam + t			fietst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E0044"/>
              </a:buClr>
              <a:buSzPct val="120000"/>
              <a:buNone/>
            </a:pPr>
            <a:r>
              <a:rPr lang="nl-NL" altLang="nl-NL" sz="2000" kern="0" dirty="0">
                <a:solidFill>
                  <a:srgbClr val="000000"/>
                </a:solidFill>
                <a:ea typeface="MS PGothic" panose="020B0600070205080204" pitchFamily="34" charset="-128"/>
              </a:rPr>
              <a:t>Hij/zij		stam + t			fietst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E0044"/>
              </a:buClr>
              <a:buSzPct val="120000"/>
              <a:buNone/>
            </a:pPr>
            <a:r>
              <a:rPr lang="nl-NL" altLang="nl-NL" sz="2000" kern="0" dirty="0">
                <a:solidFill>
                  <a:srgbClr val="000000"/>
                </a:solidFill>
                <a:ea typeface="MS PGothic" panose="020B0600070205080204" pitchFamily="34" charset="-128"/>
              </a:rPr>
              <a:t> 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E0044"/>
              </a:buClr>
              <a:buSzPct val="120000"/>
              <a:buNone/>
            </a:pPr>
            <a:r>
              <a:rPr lang="nl-NL" altLang="nl-NL" sz="2000" kern="0" dirty="0">
                <a:solidFill>
                  <a:srgbClr val="000000"/>
                </a:solidFill>
                <a:ea typeface="MS PGothic" panose="020B0600070205080204" pitchFamily="34" charset="-128"/>
              </a:rPr>
              <a:t>Wij			stam + en		fietsen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E0044"/>
              </a:buClr>
              <a:buSzPct val="120000"/>
              <a:buNone/>
            </a:pPr>
            <a:r>
              <a:rPr lang="nl-NL" altLang="nl-NL" sz="2000" kern="0" dirty="0">
                <a:solidFill>
                  <a:srgbClr val="000000"/>
                </a:solidFill>
                <a:ea typeface="MS PGothic" panose="020B0600070205080204" pitchFamily="34" charset="-128"/>
              </a:rPr>
              <a:t>Jullie		stam + en		fietsen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E0044"/>
              </a:buClr>
              <a:buSzPct val="120000"/>
              <a:buNone/>
            </a:pPr>
            <a:r>
              <a:rPr lang="nl-NL" altLang="nl-NL" sz="2000" kern="0" dirty="0">
                <a:solidFill>
                  <a:srgbClr val="000000"/>
                </a:solidFill>
                <a:ea typeface="MS PGothic" panose="020B0600070205080204" pitchFamily="34" charset="-128"/>
              </a:rPr>
              <a:t>Zij			stam + en		fietsen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990381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37FF28-176A-42AF-A602-FCD4D7905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Oefening 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D8B3D02-DF1F-4271-849F-DB2137BD21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nl-NL" dirty="0"/>
              <a:t>(Hebben) jij daar last van? </a:t>
            </a:r>
          </a:p>
          <a:p>
            <a:pPr marL="514350" indent="-514350">
              <a:buAutoNum type="arabicPeriod"/>
            </a:pPr>
            <a:r>
              <a:rPr lang="nl-NL" dirty="0"/>
              <a:t>Hij (dansen) vol overgave. </a:t>
            </a:r>
          </a:p>
          <a:p>
            <a:pPr marL="514350" indent="-514350">
              <a:buAutoNum type="arabicPeriod"/>
            </a:pPr>
            <a:r>
              <a:rPr lang="nl-NL" dirty="0"/>
              <a:t>Wat (vinden) zij daar eigenlijk van?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4. Niemand wist dat het zo zat. </a:t>
            </a:r>
          </a:p>
          <a:p>
            <a:pPr marL="0" indent="0">
              <a:buNone/>
            </a:pPr>
            <a:r>
              <a:rPr lang="nl-NL" dirty="0"/>
              <a:t>5. Zij gaan liever naar de bioscoop. </a:t>
            </a:r>
          </a:p>
        </p:txBody>
      </p:sp>
    </p:spTree>
    <p:extLst>
      <p:ext uri="{BB962C8B-B14F-4D97-AF65-F5344CB8AC3E}">
        <p14:creationId xmlns:p14="http://schemas.microsoft.com/office/powerpoint/2010/main" val="19765749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>
                <a:latin typeface="+mn-lt"/>
              </a:rPr>
              <a:t>Verleden tijd</a:t>
            </a:r>
            <a:endParaRPr lang="nl-NL" dirty="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nl-NL" sz="2000" dirty="0"/>
              <a:t>Bij de verleden tijd wordt er onderscheid gemaakt tussen</a:t>
            </a:r>
          </a:p>
          <a:p>
            <a:pPr marL="0" indent="0">
              <a:buFontTx/>
              <a:buNone/>
              <a:defRPr/>
            </a:pPr>
            <a:r>
              <a:rPr lang="nl-NL" sz="2000" dirty="0"/>
              <a:t>onregelmatige en regelmatige werkwoorden.</a:t>
            </a:r>
          </a:p>
          <a:p>
            <a:pPr marL="0" indent="0">
              <a:buFontTx/>
              <a:buNone/>
              <a:defRPr/>
            </a:pPr>
            <a:endParaRPr lang="nl-NL" sz="2000" i="1" dirty="0"/>
          </a:p>
          <a:p>
            <a:pPr marL="0" indent="0">
              <a:buFontTx/>
              <a:buNone/>
              <a:defRPr/>
            </a:pPr>
            <a:r>
              <a:rPr lang="nl-NL" sz="2000" i="1" dirty="0"/>
              <a:t>Onregelmatige werkwoorden</a:t>
            </a:r>
            <a:r>
              <a:rPr lang="nl-NL" sz="2000" dirty="0"/>
              <a:t> krijgen in de verleden tijd een </a:t>
            </a:r>
          </a:p>
          <a:p>
            <a:pPr marL="0" indent="0">
              <a:buFontTx/>
              <a:buNone/>
              <a:defRPr/>
            </a:pPr>
            <a:r>
              <a:rPr lang="nl-NL" sz="2000" dirty="0"/>
              <a:t>andere klinker dan in de tegenwoordige tijd.</a:t>
            </a:r>
          </a:p>
          <a:p>
            <a:pPr>
              <a:buFontTx/>
              <a:buNone/>
              <a:defRPr/>
            </a:pPr>
            <a:endParaRPr lang="nl-NL" sz="2000" dirty="0"/>
          </a:p>
          <a:p>
            <a:pPr>
              <a:buFontTx/>
              <a:buNone/>
              <a:defRPr/>
            </a:pPr>
            <a:r>
              <a:rPr lang="nl-NL" sz="2000" i="1" dirty="0"/>
              <a:t>Regelmatige werkwoorden </a:t>
            </a:r>
            <a:r>
              <a:rPr lang="nl-NL" sz="2000" dirty="0"/>
              <a:t>krijgen in de verleden</a:t>
            </a:r>
          </a:p>
          <a:p>
            <a:pPr>
              <a:buFontTx/>
              <a:buNone/>
              <a:defRPr/>
            </a:pPr>
            <a:r>
              <a:rPr lang="nl-NL" sz="2000" dirty="0"/>
              <a:t>tijd dezelfde klinker als in de tegenwoordige tijd.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001046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>
                <a:latin typeface="+mn-lt"/>
              </a:rPr>
              <a:t>Verleden tijd</a:t>
            </a:r>
            <a:endParaRPr lang="nl-NL" dirty="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Tx/>
              <a:buNone/>
              <a:defRPr/>
            </a:pPr>
            <a:r>
              <a:rPr lang="nl-NL" sz="2000" dirty="0"/>
              <a:t>De uitgangen in de verleden tijd van de</a:t>
            </a:r>
          </a:p>
          <a:p>
            <a:pPr marL="0" indent="0">
              <a:buFontTx/>
              <a:buNone/>
              <a:defRPr/>
            </a:pPr>
            <a:r>
              <a:rPr lang="nl-NL" sz="2000" dirty="0"/>
              <a:t>regelmatige werkwoorden zijn: </a:t>
            </a:r>
          </a:p>
          <a:p>
            <a:pPr marL="0" indent="0">
              <a:buFontTx/>
              <a:buNone/>
              <a:defRPr/>
            </a:pPr>
            <a:r>
              <a:rPr lang="nl-NL" sz="2000" dirty="0"/>
              <a:t>– te(n) 		schaatste(n)</a:t>
            </a:r>
          </a:p>
          <a:p>
            <a:pPr marL="0" indent="0">
              <a:buFontTx/>
              <a:buNone/>
              <a:defRPr/>
            </a:pPr>
            <a:r>
              <a:rPr lang="nl-NL" sz="2000" dirty="0"/>
              <a:t>– de(n)		belde(n)</a:t>
            </a:r>
          </a:p>
          <a:p>
            <a:pPr marL="0" indent="0">
              <a:buFontTx/>
              <a:buNone/>
              <a:defRPr/>
            </a:pPr>
            <a:r>
              <a:rPr lang="nl-NL" sz="2000" dirty="0"/>
              <a:t> </a:t>
            </a:r>
          </a:p>
          <a:p>
            <a:pPr marL="0" indent="0">
              <a:buFontTx/>
              <a:buNone/>
              <a:defRPr/>
            </a:pPr>
            <a:r>
              <a:rPr lang="nl-NL" sz="2000" dirty="0"/>
              <a:t>Als de laatste letter van de stam een t x k f s </a:t>
            </a:r>
            <a:r>
              <a:rPr lang="nl-NL" sz="2000" dirty="0" err="1"/>
              <a:t>ch</a:t>
            </a:r>
            <a:r>
              <a:rPr lang="nl-NL" sz="2000" dirty="0"/>
              <a:t> p is (’t ex-kofschip), </a:t>
            </a:r>
          </a:p>
          <a:p>
            <a:pPr marL="0" indent="0">
              <a:buFontTx/>
              <a:buNone/>
              <a:defRPr/>
            </a:pPr>
            <a:r>
              <a:rPr lang="nl-NL" sz="2000" dirty="0"/>
              <a:t>dan komt er na de stam –te of –ten. </a:t>
            </a:r>
          </a:p>
          <a:p>
            <a:pPr>
              <a:buFontTx/>
              <a:buNone/>
              <a:defRPr/>
            </a:pPr>
            <a:endParaRPr lang="nl-NL" sz="2000" dirty="0"/>
          </a:p>
          <a:p>
            <a:pPr>
              <a:buFontTx/>
              <a:buNone/>
              <a:defRPr/>
            </a:pPr>
            <a:r>
              <a:rPr lang="nl-NL" sz="2000" dirty="0"/>
              <a:t>In alle andere gevallen is de uitgang van de verleden tijd </a:t>
            </a:r>
          </a:p>
          <a:p>
            <a:pPr>
              <a:buFontTx/>
              <a:buNone/>
              <a:defRPr/>
            </a:pPr>
            <a:r>
              <a:rPr lang="nl-NL" sz="2000" dirty="0"/>
              <a:t>–de of –den. Ook hier komt de uitgang achter de stam.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483149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>
                <a:latin typeface="+mn-lt"/>
              </a:rPr>
              <a:t>Verleden tijd (persoonsvorm)</a:t>
            </a:r>
            <a:endParaRPr lang="nl-NL" dirty="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E0044"/>
              </a:buClr>
              <a:buSzPct val="120000"/>
              <a:buNone/>
            </a:pPr>
            <a:r>
              <a:rPr lang="nl-NL" altLang="nl-NL" sz="2000" kern="0" dirty="0">
                <a:solidFill>
                  <a:srgbClr val="000000"/>
                </a:solidFill>
                <a:ea typeface="MS PGothic" panose="020B0600070205080204" pitchFamily="34" charset="-128"/>
              </a:rPr>
              <a:t>Ik			stam + te		fietste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E0044"/>
              </a:buClr>
              <a:buSzPct val="120000"/>
              <a:buNone/>
            </a:pPr>
            <a:r>
              <a:rPr lang="nl-NL" altLang="nl-NL" sz="2000" kern="0" dirty="0">
                <a:solidFill>
                  <a:srgbClr val="000000"/>
                </a:solidFill>
                <a:ea typeface="MS PGothic" panose="020B0600070205080204" pitchFamily="34" charset="-128"/>
              </a:rPr>
              <a:t>Jij/u		stam + te		fietste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E0044"/>
              </a:buClr>
              <a:buSzPct val="120000"/>
              <a:buNone/>
            </a:pPr>
            <a:r>
              <a:rPr lang="nl-NL" altLang="nl-NL" sz="2000" kern="0" dirty="0">
                <a:solidFill>
                  <a:srgbClr val="000000"/>
                </a:solidFill>
                <a:ea typeface="MS PGothic" panose="020B0600070205080204" pitchFamily="34" charset="-128"/>
              </a:rPr>
              <a:t>Hij/zij		stam + te		fietste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E0044"/>
              </a:buClr>
              <a:buSzPct val="120000"/>
              <a:buNone/>
            </a:pPr>
            <a:r>
              <a:rPr lang="nl-NL" altLang="nl-NL" sz="2000" kern="0" dirty="0">
                <a:solidFill>
                  <a:srgbClr val="000000"/>
                </a:solidFill>
                <a:ea typeface="MS PGothic" panose="020B0600070205080204" pitchFamily="34" charset="-128"/>
              </a:rPr>
              <a:t> 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E0044"/>
              </a:buClr>
              <a:buSzPct val="120000"/>
              <a:buNone/>
            </a:pPr>
            <a:r>
              <a:rPr lang="nl-NL" altLang="nl-NL" sz="2000" kern="0" dirty="0">
                <a:solidFill>
                  <a:srgbClr val="000000"/>
                </a:solidFill>
                <a:ea typeface="MS PGothic" panose="020B0600070205080204" pitchFamily="34" charset="-128"/>
              </a:rPr>
              <a:t>Wij			stam + ten		fietsten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E0044"/>
              </a:buClr>
              <a:buSzPct val="120000"/>
              <a:buNone/>
            </a:pPr>
            <a:r>
              <a:rPr lang="nl-NL" altLang="nl-NL" sz="2000" kern="0" dirty="0">
                <a:solidFill>
                  <a:srgbClr val="000000"/>
                </a:solidFill>
                <a:ea typeface="MS PGothic" panose="020B0600070205080204" pitchFamily="34" charset="-128"/>
              </a:rPr>
              <a:t>Jullie		stam + ten		fietsten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E0044"/>
              </a:buClr>
              <a:buSzPct val="120000"/>
              <a:buNone/>
            </a:pPr>
            <a:r>
              <a:rPr lang="nl-NL" altLang="nl-NL" sz="2000" kern="0" dirty="0">
                <a:solidFill>
                  <a:srgbClr val="000000"/>
                </a:solidFill>
                <a:ea typeface="MS PGothic" panose="020B0600070205080204" pitchFamily="34" charset="-128"/>
              </a:rPr>
              <a:t>Zij			stam + ten		fietsten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743063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>
                <a:latin typeface="+mn-lt"/>
              </a:rPr>
              <a:t>Verleden tijd (persoonsvorm)</a:t>
            </a:r>
            <a:endParaRPr lang="nl-NL" dirty="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E0044"/>
              </a:buClr>
              <a:buSzPct val="120000"/>
              <a:buNone/>
            </a:pPr>
            <a:r>
              <a:rPr lang="nl-NL" altLang="nl-NL" sz="2000" kern="0" dirty="0">
                <a:solidFill>
                  <a:srgbClr val="000000"/>
                </a:solidFill>
                <a:ea typeface="MS PGothic" panose="020B0600070205080204" pitchFamily="34" charset="-128"/>
              </a:rPr>
              <a:t>Ik			stam + de		smeerde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E0044"/>
              </a:buClr>
              <a:buSzPct val="120000"/>
              <a:buNone/>
            </a:pPr>
            <a:r>
              <a:rPr lang="nl-NL" altLang="nl-NL" sz="2000" kern="0" dirty="0">
                <a:solidFill>
                  <a:srgbClr val="000000"/>
                </a:solidFill>
                <a:ea typeface="MS PGothic" panose="020B0600070205080204" pitchFamily="34" charset="-128"/>
              </a:rPr>
              <a:t>Jij/u		stam + de		smeerde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E0044"/>
              </a:buClr>
              <a:buSzPct val="120000"/>
              <a:buNone/>
            </a:pPr>
            <a:r>
              <a:rPr lang="nl-NL" altLang="nl-NL" sz="2000" kern="0" dirty="0">
                <a:solidFill>
                  <a:srgbClr val="000000"/>
                </a:solidFill>
                <a:ea typeface="MS PGothic" panose="020B0600070205080204" pitchFamily="34" charset="-128"/>
              </a:rPr>
              <a:t>Hij/zij		stam + de		smeerde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E0044"/>
              </a:buClr>
              <a:buSzPct val="120000"/>
              <a:buNone/>
            </a:pPr>
            <a:r>
              <a:rPr lang="nl-NL" altLang="nl-NL" sz="2000" kern="0" dirty="0">
                <a:solidFill>
                  <a:srgbClr val="000000"/>
                </a:solidFill>
                <a:ea typeface="MS PGothic" panose="020B0600070205080204" pitchFamily="34" charset="-128"/>
              </a:rPr>
              <a:t> 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E0044"/>
              </a:buClr>
              <a:buSzPct val="120000"/>
              <a:buNone/>
            </a:pPr>
            <a:r>
              <a:rPr lang="nl-NL" altLang="nl-NL" sz="2000" kern="0" dirty="0">
                <a:solidFill>
                  <a:srgbClr val="000000"/>
                </a:solidFill>
                <a:ea typeface="MS PGothic" panose="020B0600070205080204" pitchFamily="34" charset="-128"/>
              </a:rPr>
              <a:t>Wij			stam + den		smeerden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E0044"/>
              </a:buClr>
              <a:buSzPct val="120000"/>
              <a:buNone/>
            </a:pPr>
            <a:r>
              <a:rPr lang="nl-NL" altLang="nl-NL" sz="2000" kern="0" dirty="0">
                <a:solidFill>
                  <a:srgbClr val="000000"/>
                </a:solidFill>
                <a:ea typeface="MS PGothic" panose="020B0600070205080204" pitchFamily="34" charset="-128"/>
              </a:rPr>
              <a:t>Jullie		stam + den		smeerden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E0044"/>
              </a:buClr>
              <a:buSzPct val="120000"/>
              <a:buNone/>
            </a:pPr>
            <a:r>
              <a:rPr lang="nl-NL" altLang="nl-NL" sz="2000" kern="0" dirty="0">
                <a:solidFill>
                  <a:srgbClr val="000000"/>
                </a:solidFill>
                <a:ea typeface="MS PGothic" panose="020B0600070205080204" pitchFamily="34" charset="-128"/>
              </a:rPr>
              <a:t>Zij			stam + den		smeerden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79690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D13C3689-232C-49DB-A4FD-1C1494F24C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63806"/>
            <a:ext cx="10515600" cy="3735941"/>
          </a:xfrm>
        </p:spPr>
        <p:txBody>
          <a:bodyPr/>
          <a:lstStyle/>
          <a:p>
            <a:r>
              <a:rPr lang="nl-NL" dirty="0"/>
              <a:t>Kennismaken met elkaar </a:t>
            </a:r>
          </a:p>
          <a:p>
            <a:r>
              <a:rPr lang="nl-NL" dirty="0"/>
              <a:t>Werkwoordspelling 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D1F5EA22-5FC3-430F-890A-1BB085A6F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Vandaag: </a:t>
            </a:r>
          </a:p>
        </p:txBody>
      </p:sp>
    </p:spTree>
    <p:extLst>
      <p:ext uri="{BB962C8B-B14F-4D97-AF65-F5344CB8AC3E}">
        <p14:creationId xmlns:p14="http://schemas.microsoft.com/office/powerpoint/2010/main" val="22507050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>
                <a:latin typeface="+mn-lt"/>
              </a:rPr>
              <a:t>Verleden tijd</a:t>
            </a:r>
            <a:endParaRPr lang="nl-NL" dirty="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FontTx/>
              <a:buNone/>
            </a:pPr>
            <a:r>
              <a:rPr lang="nl-NL" altLang="nl-NL" sz="2000" dirty="0"/>
              <a:t>Je moet goed opletten als de stam op een –f of een –s eindigt. </a:t>
            </a:r>
          </a:p>
          <a:p>
            <a:pPr marL="0" indent="0">
              <a:buFontTx/>
              <a:buNone/>
            </a:pPr>
            <a:r>
              <a:rPr lang="nl-NL" altLang="nl-NL" sz="2000" dirty="0"/>
              <a:t>In zulke gevallen kan in het hele werkwoord een v of een </a:t>
            </a:r>
            <a:r>
              <a:rPr lang="nl-NL" altLang="nl-NL" sz="2000" dirty="0" err="1"/>
              <a:t>z</a:t>
            </a:r>
            <a:r>
              <a:rPr lang="nl-NL" altLang="nl-NL" sz="2000" dirty="0"/>
              <a:t> staan:</a:t>
            </a:r>
          </a:p>
          <a:p>
            <a:pPr marL="0" indent="0">
              <a:buFontTx/>
              <a:buNone/>
            </a:pPr>
            <a:r>
              <a:rPr lang="nl-NL" altLang="nl-NL" sz="2000" dirty="0"/>
              <a:t>- leven		ik leef</a:t>
            </a:r>
          </a:p>
          <a:p>
            <a:pPr marL="0" indent="0">
              <a:buFontTx/>
              <a:buNone/>
            </a:pPr>
            <a:r>
              <a:rPr lang="nl-NL" altLang="nl-NL" sz="2000" dirty="0"/>
              <a:t>- verhuizen 	ik verhuis</a:t>
            </a:r>
          </a:p>
          <a:p>
            <a:pPr marL="0" indent="0">
              <a:buFontTx/>
              <a:buNone/>
            </a:pPr>
            <a:r>
              <a:rPr lang="nl-NL" altLang="nl-NL" sz="2000" dirty="0"/>
              <a:t> </a:t>
            </a:r>
          </a:p>
          <a:p>
            <a:pPr marL="0" indent="0">
              <a:buFontTx/>
              <a:buNone/>
            </a:pPr>
            <a:r>
              <a:rPr lang="nl-NL" altLang="nl-NL" sz="2000" dirty="0"/>
              <a:t>In de verleden tijd moet je uitgaan van die v of </a:t>
            </a:r>
            <a:r>
              <a:rPr lang="nl-NL" altLang="nl-NL" sz="2000" dirty="0" err="1"/>
              <a:t>z</a:t>
            </a:r>
            <a:r>
              <a:rPr lang="nl-NL" altLang="nl-NL" sz="2000" dirty="0"/>
              <a:t> in het hele werkwoord. </a:t>
            </a:r>
          </a:p>
          <a:p>
            <a:pPr marL="0" indent="0">
              <a:buFontTx/>
              <a:buNone/>
            </a:pPr>
            <a:r>
              <a:rPr lang="nl-NL" altLang="nl-NL" sz="2000" dirty="0"/>
              <a:t>De v en de </a:t>
            </a:r>
            <a:r>
              <a:rPr lang="nl-NL" altLang="nl-NL" sz="2000" dirty="0" err="1"/>
              <a:t>z</a:t>
            </a:r>
            <a:r>
              <a:rPr lang="nl-NL" altLang="nl-NL" sz="2000" dirty="0"/>
              <a:t> staan niet in </a:t>
            </a:r>
            <a:r>
              <a:rPr lang="nl-NL" altLang="nl-NL" sz="2000" i="1" dirty="0"/>
              <a:t>’t ex-kofschip</a:t>
            </a:r>
            <a:r>
              <a:rPr lang="nl-NL" altLang="nl-NL" sz="2000" dirty="0"/>
              <a:t>, dus:</a:t>
            </a:r>
          </a:p>
          <a:p>
            <a:pPr marL="0" indent="0">
              <a:buFontTx/>
              <a:buNone/>
            </a:pPr>
            <a:r>
              <a:rPr lang="nl-NL" altLang="nl-NL" sz="2000" dirty="0"/>
              <a:t>- leven		ik leefde</a:t>
            </a:r>
          </a:p>
          <a:p>
            <a:pPr marL="0" indent="0">
              <a:buFontTx/>
              <a:buNone/>
            </a:pPr>
            <a:r>
              <a:rPr lang="nl-NL" altLang="nl-NL" sz="2000" dirty="0"/>
              <a:t>- verhuizen	ik verhuisde</a:t>
            </a:r>
          </a:p>
          <a:p>
            <a:pPr marL="0" indent="0">
              <a:buFontTx/>
              <a:buNone/>
            </a:pPr>
            <a:r>
              <a:rPr lang="nl-NL" altLang="nl-NL" sz="2000" dirty="0"/>
              <a:t>- lozen		ik loosde</a:t>
            </a:r>
          </a:p>
          <a:p>
            <a:pPr marL="0" indent="0">
              <a:buFontTx/>
              <a:buNone/>
            </a:pPr>
            <a:r>
              <a:rPr lang="nl-NL" altLang="nl-NL" sz="2000" dirty="0"/>
              <a:t>- durven		ik durfde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43968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025D08-1B3A-4A9D-9959-19BD72946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Oefening B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494BF79-9ABA-4815-8634-952A059601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nl-NL" dirty="0"/>
              <a:t>Ik ga naar Parijs. </a:t>
            </a:r>
          </a:p>
          <a:p>
            <a:pPr marL="514350" indent="-514350">
              <a:buAutoNum type="arabicPeriod"/>
            </a:pPr>
            <a:r>
              <a:rPr lang="nl-NL" dirty="0"/>
              <a:t>Zij rent niet graag. </a:t>
            </a:r>
          </a:p>
          <a:p>
            <a:pPr marL="514350" indent="-514350">
              <a:buAutoNum type="arabicPeriod"/>
            </a:pPr>
            <a:r>
              <a:rPr lang="nl-NL" dirty="0"/>
              <a:t>Wij bewaren dat in een bakje. </a:t>
            </a:r>
          </a:p>
          <a:p>
            <a:pPr marL="514350" indent="-514350">
              <a:buAutoNum type="arabicPeriod"/>
            </a:pPr>
            <a:r>
              <a:rPr lang="nl-NL" dirty="0"/>
              <a:t>Hij leeft volgens eigen regels. </a:t>
            </a:r>
          </a:p>
        </p:txBody>
      </p:sp>
    </p:spTree>
    <p:extLst>
      <p:ext uri="{BB962C8B-B14F-4D97-AF65-F5344CB8AC3E}">
        <p14:creationId xmlns:p14="http://schemas.microsoft.com/office/powerpoint/2010/main" val="40383865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>
                <a:latin typeface="+mn-lt"/>
              </a:rPr>
              <a:t>Voltooid deelwoord</a:t>
            </a:r>
            <a:endParaRPr lang="nl-NL" dirty="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altLang="nl-NL" sz="2000" dirty="0"/>
              <a:t>Maakt samen met de hulpwerkwoorden van tijd (hebben, zijn, worden) </a:t>
            </a:r>
          </a:p>
          <a:p>
            <a:pPr marL="0" indent="0">
              <a:buNone/>
            </a:pPr>
            <a:r>
              <a:rPr lang="nl-NL" altLang="nl-NL" sz="2000" dirty="0"/>
              <a:t>de tijd in de zin voltooid: de handeling is definitief afgelopen.</a:t>
            </a:r>
          </a:p>
          <a:p>
            <a:pPr marL="0" indent="0">
              <a:buFontTx/>
              <a:buNone/>
            </a:pPr>
            <a:endParaRPr lang="nl-NL" altLang="nl-NL" sz="2000" dirty="0"/>
          </a:p>
          <a:p>
            <a:pPr marL="0" indent="0">
              <a:buFontTx/>
              <a:buNone/>
            </a:pPr>
            <a:r>
              <a:rPr lang="nl-NL" altLang="nl-NL" sz="2000" dirty="0"/>
              <a:t>Het voltooid deelwoord van de onregelmatige werkwoorden </a:t>
            </a:r>
          </a:p>
          <a:p>
            <a:pPr marL="0" indent="0">
              <a:buFontTx/>
              <a:buNone/>
            </a:pPr>
            <a:r>
              <a:rPr lang="nl-NL" altLang="nl-NL" sz="2000" dirty="0"/>
              <a:t>zorgt niet voor problemen:</a:t>
            </a:r>
          </a:p>
          <a:p>
            <a:pPr marL="0" indent="0">
              <a:buFontTx/>
              <a:buNone/>
            </a:pPr>
            <a:endParaRPr lang="nl-NL" altLang="nl-NL" sz="2000" dirty="0"/>
          </a:p>
          <a:p>
            <a:r>
              <a:rPr lang="nl-NL" altLang="nl-NL" sz="2000" dirty="0"/>
              <a:t>klimmen	Hij heeft geklommen.</a:t>
            </a:r>
          </a:p>
          <a:p>
            <a:r>
              <a:rPr lang="nl-NL" altLang="nl-NL" sz="2000" dirty="0"/>
              <a:t>gaan	Ik ben gegaan.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111573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>
                <a:latin typeface="+mn-lt"/>
              </a:rPr>
              <a:t>Voltooid deelwoord</a:t>
            </a:r>
            <a:endParaRPr lang="nl-NL" dirty="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Tx/>
              <a:buNone/>
              <a:defRPr/>
            </a:pPr>
            <a:r>
              <a:rPr lang="nl-NL" sz="2000" dirty="0"/>
              <a:t>Bij regelmatige werkwoorden:</a:t>
            </a:r>
          </a:p>
          <a:p>
            <a:pPr>
              <a:buFontTx/>
              <a:buNone/>
              <a:defRPr/>
            </a:pPr>
            <a:r>
              <a:rPr lang="nl-NL" sz="2000" dirty="0"/>
              <a:t>ge + stam + </a:t>
            </a:r>
            <a:r>
              <a:rPr lang="nl-NL" sz="2000" u="sng" dirty="0"/>
              <a:t>t of d</a:t>
            </a:r>
            <a:endParaRPr lang="nl-NL" sz="2000" dirty="0"/>
          </a:p>
          <a:p>
            <a:pPr>
              <a:buFontTx/>
              <a:buNone/>
              <a:defRPr/>
            </a:pPr>
            <a:r>
              <a:rPr lang="nl-NL" sz="2000" dirty="0"/>
              <a:t>Vb. Ik heb </a:t>
            </a:r>
            <a:r>
              <a:rPr lang="nl-NL" sz="2000" i="1" dirty="0"/>
              <a:t>gefietst</a:t>
            </a:r>
            <a:r>
              <a:rPr lang="nl-NL" sz="2000" dirty="0"/>
              <a:t>. Ik heb </a:t>
            </a:r>
            <a:r>
              <a:rPr lang="nl-NL" sz="2000" i="1" dirty="0"/>
              <a:t>gebeld</a:t>
            </a:r>
            <a:r>
              <a:rPr lang="nl-NL" sz="2000" dirty="0"/>
              <a:t>.</a:t>
            </a:r>
          </a:p>
          <a:p>
            <a:pPr marL="0" indent="0">
              <a:buFontTx/>
              <a:buNone/>
              <a:defRPr/>
            </a:pPr>
            <a:endParaRPr lang="nl-NL" sz="2000" dirty="0"/>
          </a:p>
          <a:p>
            <a:pPr marL="0" indent="0">
              <a:buFontTx/>
              <a:buNone/>
              <a:defRPr/>
            </a:pPr>
            <a:r>
              <a:rPr lang="nl-NL" sz="2000" dirty="0"/>
              <a:t>Als een werkwoord in de verleden tijd een -t krijgt, </a:t>
            </a:r>
          </a:p>
          <a:p>
            <a:pPr marL="0" indent="0">
              <a:buFontTx/>
              <a:buNone/>
              <a:defRPr/>
            </a:pPr>
            <a:r>
              <a:rPr lang="nl-NL" sz="2000" dirty="0"/>
              <a:t>dan eindigt het voltooid deelwoord op een –t. </a:t>
            </a:r>
          </a:p>
          <a:p>
            <a:pPr marL="0" indent="0">
              <a:buFontTx/>
              <a:buNone/>
              <a:defRPr/>
            </a:pPr>
            <a:endParaRPr lang="nl-NL" sz="2000" dirty="0"/>
          </a:p>
          <a:p>
            <a:pPr marL="0" indent="0">
              <a:buFontTx/>
              <a:buNone/>
              <a:defRPr/>
            </a:pPr>
            <a:r>
              <a:rPr lang="nl-NL" sz="2000" dirty="0"/>
              <a:t>Als een werkwoord in de verleden tijd een –d krijgt, </a:t>
            </a:r>
          </a:p>
          <a:p>
            <a:pPr marL="0" indent="0">
              <a:buFontTx/>
              <a:buNone/>
              <a:defRPr/>
            </a:pPr>
            <a:r>
              <a:rPr lang="nl-NL" sz="2000" dirty="0"/>
              <a:t>dan eindigt het voltooid deelwoord op een –d.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701004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>
                <a:latin typeface="+mn-lt"/>
              </a:rPr>
              <a:t>Onvoltooid deelwoord</a:t>
            </a:r>
            <a:endParaRPr lang="nl-NL" dirty="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nl-NL" sz="2000" dirty="0"/>
              <a:t>Het hele werkwoord + [d] </a:t>
            </a:r>
          </a:p>
          <a:p>
            <a:pPr>
              <a:buFontTx/>
              <a:buNone/>
              <a:defRPr/>
            </a:pPr>
            <a:endParaRPr lang="nl-NL" sz="2000" dirty="0"/>
          </a:p>
          <a:p>
            <a:pPr>
              <a:buFontTx/>
              <a:buNone/>
              <a:defRPr/>
            </a:pPr>
            <a:r>
              <a:rPr lang="nl-NL" sz="2000" dirty="0"/>
              <a:t>fietsen 	+ 	[d] 	= 	fietsend</a:t>
            </a:r>
          </a:p>
          <a:p>
            <a:pPr>
              <a:buFontTx/>
              <a:buNone/>
              <a:defRPr/>
            </a:pPr>
            <a:r>
              <a:rPr lang="nl-NL" sz="2000" dirty="0"/>
              <a:t>reizen 	+ 	[d] 	= 	reizend</a:t>
            </a:r>
          </a:p>
          <a:p>
            <a:pPr>
              <a:buFontTx/>
              <a:buNone/>
              <a:defRPr/>
            </a:pPr>
            <a:endParaRPr lang="nl-NL" sz="2000" dirty="0"/>
          </a:p>
          <a:p>
            <a:pPr>
              <a:lnSpc>
                <a:spcPct val="100000"/>
              </a:lnSpc>
              <a:buFontTx/>
              <a:buNone/>
              <a:defRPr/>
            </a:pPr>
            <a:r>
              <a:rPr lang="nl-NL" sz="2000" dirty="0"/>
              <a:t>Vb. 	Reizend dacht ik aan mijn moeder.</a:t>
            </a:r>
          </a:p>
          <a:p>
            <a:pPr>
              <a:lnSpc>
                <a:spcPct val="100000"/>
              </a:lnSpc>
              <a:buFontTx/>
              <a:buNone/>
              <a:defRPr/>
            </a:pPr>
            <a:r>
              <a:rPr lang="nl-NL" sz="2000" dirty="0"/>
              <a:t>	Fietsend ging ik naar de kerk. </a:t>
            </a:r>
          </a:p>
          <a:p>
            <a:pPr>
              <a:buFontTx/>
              <a:buNone/>
              <a:defRPr/>
            </a:pPr>
            <a:endParaRPr lang="nl-NL" sz="2000" dirty="0"/>
          </a:p>
          <a:p>
            <a:pPr>
              <a:buFontTx/>
              <a:buNone/>
              <a:defRPr/>
            </a:pPr>
            <a:r>
              <a:rPr lang="nl-NL" sz="2000" dirty="0"/>
              <a:t>Met dit deelwoord kun je aangeven dat er twee acties tegelijkertijd plaatsvinden.</a:t>
            </a:r>
            <a:endParaRPr lang="nl-NL" sz="2000" dirty="0">
              <a:cs typeface="Arial" panose="020B0604020202020204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168091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>
                <a:latin typeface="+mn-lt"/>
              </a:rPr>
              <a:t>Bijvoeglijk naamwoord</a:t>
            </a:r>
            <a:endParaRPr lang="nl-NL" dirty="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nl-NL" sz="2000" dirty="0"/>
              <a:t>Het bijvoeglijk naamwoord dat voortkomt uit het werkwoord is het voltooid of onvoltooid deelwoord met een –e erachter: 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dirty="0"/>
              <a:t>Voltooid deelwoord </a:t>
            </a:r>
          </a:p>
          <a:p>
            <a:r>
              <a:rPr lang="nl-NL" sz="2000" dirty="0"/>
              <a:t>serveren 		geserveerd 	De geserveerde thee. </a:t>
            </a:r>
          </a:p>
          <a:p>
            <a:r>
              <a:rPr lang="de-DE" sz="2000" dirty="0" err="1"/>
              <a:t>verlichten</a:t>
            </a:r>
            <a:r>
              <a:rPr lang="de-DE" sz="2000" dirty="0"/>
              <a:t> 		</a:t>
            </a:r>
            <a:r>
              <a:rPr lang="de-DE" sz="2000" dirty="0" err="1"/>
              <a:t>verlicht</a:t>
            </a:r>
            <a:r>
              <a:rPr lang="de-DE" sz="2000" dirty="0"/>
              <a:t> 		De </a:t>
            </a:r>
            <a:r>
              <a:rPr lang="de-DE" sz="2000" dirty="0" err="1"/>
              <a:t>verlichte</a:t>
            </a:r>
            <a:r>
              <a:rPr lang="de-DE" sz="2000" dirty="0"/>
              <a:t> wegen. 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dirty="0"/>
              <a:t>Onvoltooid deelwoord </a:t>
            </a:r>
          </a:p>
          <a:p>
            <a:r>
              <a:rPr lang="nl-NL" sz="2000" dirty="0"/>
              <a:t>roken 		rokend 		De rokende ober. </a:t>
            </a:r>
          </a:p>
          <a:p>
            <a:r>
              <a:rPr lang="nl-NL" sz="2000" dirty="0"/>
              <a:t>bellen 		bellend 		Het bellende meisje. </a:t>
            </a:r>
          </a:p>
        </p:txBody>
      </p:sp>
    </p:spTree>
    <p:extLst>
      <p:ext uri="{BB962C8B-B14F-4D97-AF65-F5344CB8AC3E}">
        <p14:creationId xmlns:p14="http://schemas.microsoft.com/office/powerpoint/2010/main" val="13214316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>
                <a:latin typeface="+mn-lt"/>
              </a:rPr>
              <a:t>Bijvoeglijk naamwoord</a:t>
            </a:r>
            <a:endParaRPr lang="nl-NL" dirty="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dirty="0"/>
              <a:t>Als het nodig is voor de klank, dan komt er een t of een d bij: </a:t>
            </a:r>
          </a:p>
          <a:p>
            <a:r>
              <a:rPr lang="nl-NL" sz="2000" dirty="0"/>
              <a:t>optutten 		opgetut 		De opgetutte mevrouw. 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dirty="0"/>
              <a:t>In sommige gevallen verdwijnt er een klinker: </a:t>
            </a:r>
          </a:p>
          <a:p>
            <a:r>
              <a:rPr lang="nl-NL" sz="2000" dirty="0"/>
              <a:t>verloten 		verloot 		Het verlote boek. </a:t>
            </a:r>
          </a:p>
          <a:p>
            <a:r>
              <a:rPr lang="nl-NL" sz="2000" dirty="0"/>
              <a:t>verkleden 		verkleed 	De verklede gasten 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dirty="0"/>
              <a:t>Als het voltooid deelwoord eindigde op –en, dan eindigt het bijvoeglijk naamwoord hier ook op: </a:t>
            </a:r>
          </a:p>
          <a:p>
            <a:r>
              <a:rPr lang="nl-NL" sz="2000" dirty="0"/>
              <a:t>braden 		gebraden 	Het gebraden vlees </a:t>
            </a:r>
          </a:p>
          <a:p>
            <a:r>
              <a:rPr lang="nl-NL" sz="2000" dirty="0"/>
              <a:t>ontsteken 		ontstoken 	De ontstoken wond</a:t>
            </a:r>
          </a:p>
        </p:txBody>
      </p:sp>
    </p:spTree>
    <p:extLst>
      <p:ext uri="{BB962C8B-B14F-4D97-AF65-F5344CB8AC3E}">
        <p14:creationId xmlns:p14="http://schemas.microsoft.com/office/powerpoint/2010/main" val="531707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>
                <a:latin typeface="+mn-lt"/>
              </a:rPr>
              <a:t>Engelse werkwoorden</a:t>
            </a:r>
            <a:endParaRPr lang="nl-NL" dirty="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dirty="0"/>
              <a:t>Werkwoorden die geleend zijn uit het Engels worden vervoegd volgens de Nederlandse regels door te letten op de laatste klank van de stam die we horen in het Engels:</a:t>
            </a:r>
          </a:p>
          <a:p>
            <a:endParaRPr lang="nl-NL" sz="2000" dirty="0"/>
          </a:p>
          <a:p>
            <a:r>
              <a:rPr lang="nl-NL" sz="2000" dirty="0"/>
              <a:t>checken - ik check - hij checkt - ik checkte - ik heb gecheckt</a:t>
            </a:r>
          </a:p>
          <a:p>
            <a:endParaRPr lang="nl-NL" sz="2000" dirty="0"/>
          </a:p>
          <a:p>
            <a:r>
              <a:rPr lang="nl-NL" sz="2000" dirty="0"/>
              <a:t>coachen - ik coach - hij coacht - ik coachte - ik heb gecoacht</a:t>
            </a:r>
          </a:p>
          <a:p>
            <a:endParaRPr lang="nl-NL" sz="2000" dirty="0"/>
          </a:p>
          <a:p>
            <a:r>
              <a:rPr lang="nl-NL" sz="2000" dirty="0"/>
              <a:t>streamen - ik stream - hij streamt - ik streamde - ik heb gestreamd </a:t>
            </a:r>
          </a:p>
        </p:txBody>
      </p:sp>
    </p:spTree>
    <p:extLst>
      <p:ext uri="{BB962C8B-B14F-4D97-AF65-F5344CB8AC3E}">
        <p14:creationId xmlns:p14="http://schemas.microsoft.com/office/powerpoint/2010/main" val="5692119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>
                <a:latin typeface="+mn-lt"/>
              </a:rPr>
              <a:t>Engelse werkwoorden</a:t>
            </a:r>
            <a:endParaRPr lang="nl-NL" dirty="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dirty="0"/>
              <a:t>De ‘e’ blijft staan in de vervoeging wanneer dit nodig is voor de uitspraak:</a:t>
            </a:r>
          </a:p>
          <a:p>
            <a:pPr marL="0" indent="0">
              <a:buNone/>
            </a:pPr>
            <a:endParaRPr lang="nl-NL" sz="2000" dirty="0"/>
          </a:p>
          <a:p>
            <a:r>
              <a:rPr lang="nl-NL" sz="2000" dirty="0"/>
              <a:t>racen - ik race - hij racet - ik racete - ik heb geracet</a:t>
            </a:r>
          </a:p>
          <a:p>
            <a:endParaRPr lang="nl-NL" sz="2000" dirty="0"/>
          </a:p>
          <a:p>
            <a:r>
              <a:rPr lang="nl-NL" sz="2000" dirty="0"/>
              <a:t>daten – ik date – hij datet – ik datete – ik heb gedatet </a:t>
            </a:r>
          </a:p>
          <a:p>
            <a:endParaRPr lang="nl-NL" sz="2000" dirty="0"/>
          </a:p>
          <a:p>
            <a:r>
              <a:rPr lang="nl-NL" sz="2000" dirty="0"/>
              <a:t>saven - ik save - hij savet - ik savede - ik heb gesaved </a:t>
            </a:r>
          </a:p>
        </p:txBody>
      </p:sp>
    </p:spTree>
    <p:extLst>
      <p:ext uri="{BB962C8B-B14F-4D97-AF65-F5344CB8AC3E}">
        <p14:creationId xmlns:p14="http://schemas.microsoft.com/office/powerpoint/2010/main" val="13566220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5C729022-B937-4EEF-8621-C8C7A9A0F6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5938"/>
            <a:ext cx="10515600" cy="4543809"/>
          </a:xfrm>
        </p:spPr>
        <p:txBody>
          <a:bodyPr/>
          <a:lstStyle/>
          <a:p>
            <a:r>
              <a:rPr lang="nl-NL" dirty="0"/>
              <a:t>Oefeningen in de handleiding </a:t>
            </a:r>
          </a:p>
          <a:p>
            <a:r>
              <a:rPr lang="nl-NL" dirty="0"/>
              <a:t>Volgende week: </a:t>
            </a:r>
            <a:r>
              <a:rPr lang="nl-NL" b="1" dirty="0"/>
              <a:t>diagnostische toets </a:t>
            </a:r>
            <a:r>
              <a:rPr lang="nl-NL" dirty="0"/>
              <a:t>(zie studiehandleiding)</a:t>
            </a:r>
          </a:p>
          <a:p>
            <a:r>
              <a:rPr lang="nl-NL" dirty="0"/>
              <a:t>Cambiumnet 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7487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3ADB7F20-AC93-405B-8A82-1664527CAC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275" y="1624614"/>
            <a:ext cx="5819638" cy="4259975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FDD73114-F5C4-4309-8700-15E92F00C909}"/>
              </a:ext>
            </a:extLst>
          </p:cNvPr>
          <p:cNvSpPr txBox="1"/>
          <p:nvPr/>
        </p:nvSpPr>
        <p:spPr>
          <a:xfrm>
            <a:off x="7270811" y="2690336"/>
            <a:ext cx="418644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2400" dirty="0"/>
          </a:p>
          <a:p>
            <a:pPr marL="285750" indent="-285750">
              <a:buFontTx/>
              <a:buChar char="-"/>
            </a:pPr>
            <a:r>
              <a:rPr lang="nl-NL" sz="2400" b="1" dirty="0"/>
              <a:t>Respect voor elkaar </a:t>
            </a:r>
          </a:p>
          <a:p>
            <a:pPr marL="285750" indent="-285750">
              <a:buFontTx/>
              <a:buChar char="-"/>
            </a:pPr>
            <a:r>
              <a:rPr lang="nl-NL" sz="2400" b="1" dirty="0"/>
              <a:t>Altijd ruimte voor vragen </a:t>
            </a:r>
          </a:p>
          <a:p>
            <a:pPr marL="285750" indent="-285750"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576744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Werkwoordspelling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Einde les 1 en 2</a:t>
            </a:r>
          </a:p>
        </p:txBody>
      </p:sp>
    </p:spTree>
    <p:extLst>
      <p:ext uri="{BB962C8B-B14F-4D97-AF65-F5344CB8AC3E}">
        <p14:creationId xmlns:p14="http://schemas.microsoft.com/office/powerpoint/2010/main" val="4157370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8BACFDFC-F8ED-455A-B402-098DF5B7EC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0162"/>
            <a:ext cx="10515600" cy="3616470"/>
          </a:xfrm>
        </p:spPr>
        <p:txBody>
          <a:bodyPr/>
          <a:lstStyle/>
          <a:p>
            <a:pPr marL="0" indent="0">
              <a:buNone/>
            </a:pPr>
            <a:r>
              <a:rPr lang="nl-NL" dirty="0">
                <a:solidFill>
                  <a:srgbClr val="FF0000"/>
                </a:solidFill>
              </a:rPr>
              <a:t>Rood</a:t>
            </a:r>
            <a:r>
              <a:rPr lang="nl-NL" dirty="0"/>
              <a:t> 		=&gt; Wat zou je doen met tien miljoen euro? </a:t>
            </a:r>
          </a:p>
          <a:p>
            <a:pPr marL="0" indent="0">
              <a:buNone/>
            </a:pPr>
            <a:r>
              <a:rPr lang="nl-NL" dirty="0">
                <a:solidFill>
                  <a:schemeClr val="accent2"/>
                </a:solidFill>
              </a:rPr>
              <a:t>Oranje</a:t>
            </a:r>
            <a:r>
              <a:rPr lang="nl-NL" dirty="0"/>
              <a:t> 	=&gt; Met welk drankje kun jij jezelf vergelijken? </a:t>
            </a:r>
          </a:p>
          <a:p>
            <a:pPr marL="0" indent="0">
              <a:buNone/>
            </a:pPr>
            <a:r>
              <a:rPr lang="nl-NL" dirty="0">
                <a:solidFill>
                  <a:srgbClr val="FFFF00"/>
                </a:solidFill>
              </a:rPr>
              <a:t>Geel</a:t>
            </a:r>
            <a:r>
              <a:rPr lang="nl-NL" dirty="0"/>
              <a:t> 		=&gt; Welk liedje is jouw levenslied? </a:t>
            </a:r>
          </a:p>
          <a:p>
            <a:pPr marL="0" indent="0">
              <a:buNone/>
            </a:pPr>
            <a:r>
              <a:rPr lang="nl-NL" dirty="0">
                <a:solidFill>
                  <a:srgbClr val="00B050"/>
                </a:solidFill>
              </a:rPr>
              <a:t>Groen</a:t>
            </a:r>
            <a:r>
              <a:rPr lang="nl-NL" dirty="0"/>
              <a:t> 	=&gt; Welke rol zou je hebben in je favoriete serie / film? </a:t>
            </a:r>
          </a:p>
          <a:p>
            <a:pPr marL="0" indent="0">
              <a:buNone/>
            </a:pPr>
            <a:r>
              <a:rPr lang="nl-NL" dirty="0">
                <a:solidFill>
                  <a:srgbClr val="0070C0"/>
                </a:solidFill>
              </a:rPr>
              <a:t>Blauw </a:t>
            </a:r>
            <a:r>
              <a:rPr lang="nl-NL" dirty="0"/>
              <a:t>	=&gt; Hoe ziet jouw perfecte vrije dag eruit? </a:t>
            </a:r>
          </a:p>
          <a:p>
            <a:pPr marL="0" indent="0">
              <a:buNone/>
            </a:pPr>
            <a:r>
              <a:rPr lang="nl-NL" dirty="0">
                <a:solidFill>
                  <a:schemeClr val="accent2">
                    <a:lumMod val="50000"/>
                  </a:schemeClr>
                </a:solidFill>
              </a:rPr>
              <a:t>Bruin </a:t>
            </a:r>
            <a:r>
              <a:rPr lang="nl-NL" dirty="0"/>
              <a:t>		=&gt; Waar zou je naartoe gaan als je kon </a:t>
            </a:r>
            <a:r>
              <a:rPr lang="nl-NL" dirty="0" err="1"/>
              <a:t>teleporteren</a:t>
            </a:r>
            <a:r>
              <a:rPr lang="nl-NL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2346678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90719" y="307498"/>
            <a:ext cx="90711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Basis Nederlands</a:t>
            </a:r>
            <a:endParaRPr lang="nl-NL" sz="2800" b="0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Werkwoordspelling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Les 1 en 2</a:t>
            </a:r>
          </a:p>
        </p:txBody>
      </p:sp>
    </p:spTree>
    <p:extLst>
      <p:ext uri="{BB962C8B-B14F-4D97-AF65-F5344CB8AC3E}">
        <p14:creationId xmlns:p14="http://schemas.microsoft.com/office/powerpoint/2010/main" val="1990449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B851BA13-0962-4961-ADA0-C9F9F3DC6A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31146"/>
            <a:ext cx="10515600" cy="4268601"/>
          </a:xfrm>
        </p:spPr>
        <p:txBody>
          <a:bodyPr/>
          <a:lstStyle/>
          <a:p>
            <a:r>
              <a:rPr lang="nl-NL" dirty="0"/>
              <a:t>Waarom moet je dit leren? </a:t>
            </a:r>
          </a:p>
        </p:txBody>
      </p:sp>
    </p:spTree>
    <p:extLst>
      <p:ext uri="{BB962C8B-B14F-4D97-AF65-F5344CB8AC3E}">
        <p14:creationId xmlns:p14="http://schemas.microsoft.com/office/powerpoint/2010/main" val="1108450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90719" y="307498"/>
            <a:ext cx="90711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Basis Nederlands</a:t>
            </a:r>
            <a:endParaRPr lang="nl-NL" sz="2800" b="0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>
                <a:latin typeface="+mn-lt"/>
              </a:rPr>
              <a:t>Opzet werkwoordspelling</a:t>
            </a:r>
            <a:endParaRPr lang="nl-NL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043345"/>
            <a:ext cx="5181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dirty="0"/>
              <a:t>Les 1</a:t>
            </a:r>
          </a:p>
          <a:p>
            <a:r>
              <a:rPr lang="nl-NL" sz="2000" dirty="0"/>
              <a:t>Persoonsvorm</a:t>
            </a:r>
          </a:p>
          <a:p>
            <a:r>
              <a:rPr lang="nl-NL" sz="2000" dirty="0"/>
              <a:t>Tegenwoordige tijd</a:t>
            </a:r>
          </a:p>
          <a:p>
            <a:r>
              <a:rPr lang="nl-NL" sz="2000" dirty="0"/>
              <a:t>Verleden tijd</a:t>
            </a:r>
          </a:p>
          <a:p>
            <a:r>
              <a:rPr lang="nl-NL" sz="2000" dirty="0"/>
              <a:t>Voltooid deelwoord</a:t>
            </a:r>
          </a:p>
          <a:p>
            <a:r>
              <a:rPr lang="nl-NL" sz="2000" dirty="0"/>
              <a:t>Onvoltooid deelwoord </a:t>
            </a:r>
          </a:p>
          <a:p>
            <a:r>
              <a:rPr lang="nl-NL" sz="2000" dirty="0"/>
              <a:t>Werkwoorden gebruikt als bijvoeglijk naamwoord</a:t>
            </a:r>
          </a:p>
          <a:p>
            <a:endParaRPr lang="nl-NL" sz="2000" dirty="0"/>
          </a:p>
          <a:p>
            <a:pPr marL="0" indent="0">
              <a:buNone/>
            </a:pPr>
            <a:endParaRPr lang="nl-NL" sz="200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2043345"/>
            <a:ext cx="5181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1900" dirty="0"/>
              <a:t>Les 2</a:t>
            </a:r>
          </a:p>
          <a:p>
            <a:r>
              <a:rPr lang="nl-NL" sz="1900" dirty="0"/>
              <a:t>Engelse werkwoorden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08796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>
                <a:latin typeface="+mn-lt"/>
              </a:rPr>
              <a:t>Persoonsvorm</a:t>
            </a:r>
            <a:endParaRPr lang="nl-NL" dirty="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E0044"/>
              </a:buClr>
              <a:buSzPct val="120000"/>
              <a:buNone/>
              <a:defRPr/>
            </a:pPr>
            <a:r>
              <a:rPr lang="nl-NL" sz="2000" kern="0" dirty="0">
                <a:solidFill>
                  <a:srgbClr val="000000"/>
                </a:solidFill>
                <a:ea typeface="ＭＳ Ｐゴシック"/>
                <a:cs typeface="Arial" panose="020B0604020202020204" pitchFamily="34" charset="0"/>
              </a:rPr>
              <a:t>De persoonsvorm vind je door de zin in 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E0044"/>
              </a:buClr>
              <a:buSzPct val="120000"/>
              <a:buNone/>
              <a:defRPr/>
            </a:pPr>
            <a:r>
              <a:rPr lang="nl-NL" sz="2000" kern="0" dirty="0">
                <a:solidFill>
                  <a:srgbClr val="000000"/>
                </a:solidFill>
                <a:ea typeface="ＭＳ Ｐゴシック"/>
                <a:cs typeface="Arial" panose="020B0604020202020204" pitchFamily="34" charset="0"/>
              </a:rPr>
              <a:t>een andere tijd te zetten:</a:t>
            </a:r>
          </a:p>
          <a:p>
            <a:pPr marL="457200" lvl="1" indent="-4572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E0044"/>
              </a:buClr>
              <a:buSzPct val="120000"/>
              <a:buNone/>
              <a:defRPr/>
            </a:pPr>
            <a:endParaRPr lang="nl-NL" sz="2000" b="1" u="sng" kern="0" dirty="0">
              <a:solidFill>
                <a:srgbClr val="000000"/>
              </a:solidFill>
              <a:ea typeface="ＭＳ Ｐゴシック"/>
              <a:cs typeface="Arial" panose="020B0604020202020204" pitchFamily="34" charset="0"/>
            </a:endParaRPr>
          </a:p>
          <a:p>
            <a:pPr marL="457200" lvl="1" indent="-4572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E0044"/>
              </a:buClr>
              <a:buSzPct val="120000"/>
              <a:buNone/>
              <a:defRPr/>
            </a:pPr>
            <a:r>
              <a:rPr lang="nl-NL" sz="2000" kern="0" dirty="0">
                <a:solidFill>
                  <a:srgbClr val="000000"/>
                </a:solidFill>
                <a:ea typeface="ＭＳ Ｐゴシック"/>
                <a:cs typeface="Arial" panose="020B0604020202020204" pitchFamily="34" charset="0"/>
              </a:rPr>
              <a:t>Hij </a:t>
            </a:r>
            <a:r>
              <a:rPr lang="nl-NL" sz="2000" b="1" kern="0" dirty="0">
                <a:solidFill>
                  <a:srgbClr val="000000"/>
                </a:solidFill>
                <a:ea typeface="ＭＳ Ｐゴシック"/>
                <a:cs typeface="Arial" panose="020B0604020202020204" pitchFamily="34" charset="0"/>
              </a:rPr>
              <a:t>zit</a:t>
            </a:r>
            <a:r>
              <a:rPr lang="nl-NL" sz="2000" kern="0" dirty="0">
                <a:solidFill>
                  <a:srgbClr val="000000"/>
                </a:solidFill>
                <a:ea typeface="ＭＳ Ｐゴシック"/>
                <a:cs typeface="Arial" panose="020B0604020202020204" pitchFamily="34" charset="0"/>
              </a:rPr>
              <a:t> op school			</a:t>
            </a:r>
          </a:p>
          <a:p>
            <a:pPr marL="457200" lvl="1" indent="-4572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E0044"/>
              </a:buClr>
              <a:buSzPct val="120000"/>
              <a:buNone/>
              <a:defRPr/>
            </a:pPr>
            <a:r>
              <a:rPr lang="nl-NL" sz="2000" kern="0" dirty="0">
                <a:solidFill>
                  <a:srgbClr val="000000"/>
                </a:solidFill>
                <a:ea typeface="ＭＳ Ｐゴシック"/>
                <a:cs typeface="Arial" panose="020B0604020202020204" pitchFamily="34" charset="0"/>
              </a:rPr>
              <a:t>Hij </a:t>
            </a:r>
            <a:r>
              <a:rPr lang="nl-NL" sz="2000" b="1" kern="0" dirty="0">
                <a:solidFill>
                  <a:srgbClr val="000000"/>
                </a:solidFill>
                <a:ea typeface="ＭＳ Ｐゴシック"/>
                <a:cs typeface="Arial" panose="020B0604020202020204" pitchFamily="34" charset="0"/>
              </a:rPr>
              <a:t>zat</a:t>
            </a:r>
            <a:r>
              <a:rPr lang="nl-NL" sz="2000" kern="0" dirty="0">
                <a:solidFill>
                  <a:srgbClr val="000000"/>
                </a:solidFill>
                <a:ea typeface="ＭＳ Ｐゴシック"/>
                <a:cs typeface="Arial" panose="020B0604020202020204" pitchFamily="34" charset="0"/>
              </a:rPr>
              <a:t> op school</a:t>
            </a:r>
          </a:p>
          <a:p>
            <a:pPr marL="457200" lvl="1" indent="-4572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E0044"/>
              </a:buClr>
              <a:buSzPct val="120000"/>
              <a:buNone/>
              <a:defRPr/>
            </a:pPr>
            <a:endParaRPr lang="nl-NL" sz="2000" kern="0" dirty="0">
              <a:solidFill>
                <a:srgbClr val="000000"/>
              </a:solidFill>
              <a:ea typeface="ＭＳ Ｐゴシック"/>
              <a:cs typeface="Arial" panose="020B0604020202020204" pitchFamily="34" charset="0"/>
            </a:endParaRPr>
          </a:p>
          <a:p>
            <a:pPr marL="457200" lvl="1" indent="-4572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E0044"/>
              </a:buClr>
              <a:buSzPct val="120000"/>
              <a:buNone/>
              <a:defRPr/>
            </a:pPr>
            <a:r>
              <a:rPr lang="nl-NL" sz="2000" kern="0" dirty="0">
                <a:solidFill>
                  <a:srgbClr val="000000"/>
                </a:solidFill>
                <a:ea typeface="ＭＳ Ｐゴシック"/>
                <a:cs typeface="Arial" panose="020B0604020202020204" pitchFamily="34" charset="0"/>
              </a:rPr>
              <a:t>Je </a:t>
            </a:r>
            <a:r>
              <a:rPr lang="nl-NL" sz="2000" b="1" kern="0" dirty="0">
                <a:solidFill>
                  <a:srgbClr val="000000"/>
                </a:solidFill>
                <a:ea typeface="ＭＳ Ｐゴシック"/>
                <a:cs typeface="Arial" panose="020B0604020202020204" pitchFamily="34" charset="0"/>
              </a:rPr>
              <a:t>bent</a:t>
            </a:r>
            <a:r>
              <a:rPr lang="nl-NL" sz="2000" kern="0" dirty="0">
                <a:solidFill>
                  <a:srgbClr val="000000"/>
                </a:solidFill>
                <a:ea typeface="ＭＳ Ｐゴシック"/>
                <a:cs typeface="Arial" panose="020B0604020202020204" pitchFamily="34" charset="0"/>
              </a:rPr>
              <a:t> te laat gekomen	</a:t>
            </a:r>
          </a:p>
          <a:p>
            <a:pPr marL="457200" lvl="1" indent="-4572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E0044"/>
              </a:buClr>
              <a:buSzPct val="120000"/>
              <a:buNone/>
              <a:defRPr/>
            </a:pPr>
            <a:r>
              <a:rPr lang="nl-NL" sz="2000" kern="0" dirty="0">
                <a:solidFill>
                  <a:srgbClr val="000000"/>
                </a:solidFill>
                <a:ea typeface="ＭＳ Ｐゴシック"/>
                <a:cs typeface="Arial" panose="020B0604020202020204" pitchFamily="34" charset="0"/>
              </a:rPr>
              <a:t>Je </a:t>
            </a:r>
            <a:r>
              <a:rPr lang="nl-NL" sz="2000" b="1" kern="0" dirty="0">
                <a:solidFill>
                  <a:srgbClr val="000000"/>
                </a:solidFill>
                <a:ea typeface="ＭＳ Ｐゴシック"/>
                <a:cs typeface="Arial" panose="020B0604020202020204" pitchFamily="34" charset="0"/>
              </a:rPr>
              <a:t>was</a:t>
            </a:r>
            <a:r>
              <a:rPr lang="nl-NL" sz="2000" kern="0" dirty="0">
                <a:solidFill>
                  <a:srgbClr val="000000"/>
                </a:solidFill>
                <a:ea typeface="ＭＳ Ｐゴシック"/>
                <a:cs typeface="Arial" panose="020B0604020202020204" pitchFamily="34" charset="0"/>
              </a:rPr>
              <a:t> te laat gekomen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73597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>
                <a:latin typeface="+mn-lt"/>
              </a:rPr>
              <a:t>Persoonsvorm</a:t>
            </a:r>
            <a:endParaRPr lang="nl-NL" dirty="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nl-NL" sz="2000" dirty="0">
                <a:cs typeface="Arial" panose="020B0604020202020204" pitchFamily="34" charset="0"/>
              </a:rPr>
              <a:t>De persoonsvorm vind je door het onderwerp van</a:t>
            </a:r>
          </a:p>
          <a:p>
            <a:pPr>
              <a:buFontTx/>
              <a:buNone/>
              <a:defRPr/>
            </a:pPr>
            <a:r>
              <a:rPr lang="nl-NL" sz="2000" dirty="0">
                <a:cs typeface="Arial" panose="020B0604020202020204" pitchFamily="34" charset="0"/>
              </a:rPr>
              <a:t>enkelvoud in meervoud te zetten of omgekeerd:</a:t>
            </a:r>
          </a:p>
          <a:p>
            <a:pPr marL="457200" lvl="1" indent="-457200">
              <a:buFont typeface="Arial" panose="020B0604020202020204" pitchFamily="34" charset="0"/>
              <a:buNone/>
              <a:defRPr/>
            </a:pPr>
            <a:endParaRPr lang="nl-NL" sz="2000" b="1" u="sng" dirty="0">
              <a:cs typeface="Arial" panose="020B0604020202020204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nl-NL" sz="2000" dirty="0">
                <a:cs typeface="Arial" panose="020B0604020202020204" pitchFamily="34" charset="0"/>
              </a:rPr>
              <a:t>Piet </a:t>
            </a:r>
            <a:r>
              <a:rPr lang="nl-NL" sz="2000" b="1" dirty="0">
                <a:cs typeface="Arial" panose="020B0604020202020204" pitchFamily="34" charset="0"/>
              </a:rPr>
              <a:t>zit</a:t>
            </a:r>
            <a:r>
              <a:rPr lang="nl-NL" sz="2000" dirty="0">
                <a:cs typeface="Arial" panose="020B0604020202020204" pitchFamily="34" charset="0"/>
              </a:rPr>
              <a:t> op school		</a:t>
            </a:r>
          </a:p>
          <a:p>
            <a:pPr marL="0" indent="0">
              <a:buFontTx/>
              <a:buNone/>
              <a:defRPr/>
            </a:pPr>
            <a:r>
              <a:rPr lang="nl-NL" sz="2000" dirty="0">
                <a:cs typeface="Arial" panose="020B0604020202020204" pitchFamily="34" charset="0"/>
              </a:rPr>
              <a:t>Piet en Jan </a:t>
            </a:r>
            <a:r>
              <a:rPr lang="nl-NL" sz="2000" b="1" dirty="0">
                <a:cs typeface="Arial" panose="020B0604020202020204" pitchFamily="34" charset="0"/>
              </a:rPr>
              <a:t>zitten</a:t>
            </a:r>
            <a:r>
              <a:rPr lang="nl-NL" sz="2000" dirty="0">
                <a:cs typeface="Arial" panose="020B0604020202020204" pitchFamily="34" charset="0"/>
              </a:rPr>
              <a:t> op school</a:t>
            </a:r>
          </a:p>
          <a:p>
            <a:pPr marL="0" indent="0">
              <a:buFontTx/>
              <a:buNone/>
              <a:defRPr/>
            </a:pPr>
            <a:endParaRPr lang="nl-NL" sz="2000" dirty="0">
              <a:cs typeface="Arial" panose="020B0604020202020204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nl-NL" sz="2000" dirty="0">
                <a:cs typeface="Arial" panose="020B0604020202020204" pitchFamily="34" charset="0"/>
              </a:rPr>
              <a:t>Piet </a:t>
            </a:r>
            <a:r>
              <a:rPr lang="nl-NL" sz="2000" b="1" dirty="0">
                <a:cs typeface="Arial" panose="020B0604020202020204" pitchFamily="34" charset="0"/>
              </a:rPr>
              <a:t>is</a:t>
            </a:r>
            <a:r>
              <a:rPr lang="nl-NL" sz="2000" dirty="0">
                <a:cs typeface="Arial" panose="020B0604020202020204" pitchFamily="34" charset="0"/>
              </a:rPr>
              <a:t> te laat gekomen	</a:t>
            </a:r>
          </a:p>
          <a:p>
            <a:pPr marL="0" indent="0">
              <a:buFontTx/>
              <a:buNone/>
              <a:defRPr/>
            </a:pPr>
            <a:r>
              <a:rPr lang="nl-NL" sz="2000" dirty="0">
                <a:cs typeface="Arial" panose="020B0604020202020204" pitchFamily="34" charset="0"/>
              </a:rPr>
              <a:t>Piet en Jan </a:t>
            </a:r>
            <a:r>
              <a:rPr lang="nl-NL" sz="2000" b="1" dirty="0">
                <a:cs typeface="Arial" panose="020B0604020202020204" pitchFamily="34" charset="0"/>
              </a:rPr>
              <a:t>zijn</a:t>
            </a:r>
            <a:r>
              <a:rPr lang="nl-NL" sz="2000" dirty="0">
                <a:cs typeface="Arial" panose="020B0604020202020204" pitchFamily="34" charset="0"/>
              </a:rPr>
              <a:t> te laat gekomen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80354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725</Words>
  <Application>Microsoft Office PowerPoint</Application>
  <PresentationFormat>Breedbeeld</PresentationFormat>
  <Paragraphs>225</Paragraphs>
  <Slides>30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30</vt:i4>
      </vt:variant>
    </vt:vector>
  </HeadingPairs>
  <TitlesOfParts>
    <vt:vector size="36" baseType="lpstr">
      <vt:lpstr>Arial</vt:lpstr>
      <vt:lpstr>Franklin Gothic Book</vt:lpstr>
      <vt:lpstr>Franklin Gothic Demi</vt:lpstr>
      <vt:lpstr>Franklin Gothic Medium</vt:lpstr>
      <vt:lpstr>Wingdings</vt:lpstr>
      <vt:lpstr>Office Theme</vt:lpstr>
      <vt:lpstr>Basis Nederlands </vt:lpstr>
      <vt:lpstr>Vandaag: </vt:lpstr>
      <vt:lpstr>PowerPoint-presentatie</vt:lpstr>
      <vt:lpstr>PowerPoint-presentatie</vt:lpstr>
      <vt:lpstr>Werkwoordspelling</vt:lpstr>
      <vt:lpstr>PowerPoint-presentatie</vt:lpstr>
      <vt:lpstr>Opzet werkwoordspelling</vt:lpstr>
      <vt:lpstr>Persoonsvorm</vt:lpstr>
      <vt:lpstr>Persoonsvorm</vt:lpstr>
      <vt:lpstr>Persoonsvorm</vt:lpstr>
      <vt:lpstr>Tegenwoordige tijd</vt:lpstr>
      <vt:lpstr>Tegenwoordige tijd</vt:lpstr>
      <vt:lpstr>Tegenwoordige tijd</vt:lpstr>
      <vt:lpstr>Tegenwoordige tijd (persoonsvorm)</vt:lpstr>
      <vt:lpstr>Oefening A</vt:lpstr>
      <vt:lpstr>Verleden tijd</vt:lpstr>
      <vt:lpstr>Verleden tijd</vt:lpstr>
      <vt:lpstr>Verleden tijd (persoonsvorm)</vt:lpstr>
      <vt:lpstr>Verleden tijd (persoonsvorm)</vt:lpstr>
      <vt:lpstr>Verleden tijd</vt:lpstr>
      <vt:lpstr>Oefening B </vt:lpstr>
      <vt:lpstr>Voltooid deelwoord</vt:lpstr>
      <vt:lpstr>Voltooid deelwoord</vt:lpstr>
      <vt:lpstr>Onvoltooid deelwoord</vt:lpstr>
      <vt:lpstr>Bijvoeglijk naamwoord</vt:lpstr>
      <vt:lpstr>Bijvoeglijk naamwoord</vt:lpstr>
      <vt:lpstr>Engelse werkwoorden</vt:lpstr>
      <vt:lpstr>Engelse werkwoorden</vt:lpstr>
      <vt:lpstr>PowerPoint-presentatie</vt:lpstr>
      <vt:lpstr>Werkwoordspelling</vt:lpstr>
    </vt:vector>
  </TitlesOfParts>
  <Company>Hogeschool Rotterdam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Bok, D.</dc:creator>
  <cp:lastModifiedBy>Ilse Kloet (0925310)</cp:lastModifiedBy>
  <cp:revision>36</cp:revision>
  <dcterms:created xsi:type="dcterms:W3CDTF">2016-01-29T14:04:02Z</dcterms:created>
  <dcterms:modified xsi:type="dcterms:W3CDTF">2019-09-08T12:08:39Z</dcterms:modified>
</cp:coreProperties>
</file>